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1262" r:id="rId2"/>
    <p:sldId id="1277" r:id="rId3"/>
    <p:sldId id="1239" r:id="rId4"/>
    <p:sldId id="1242" r:id="rId5"/>
    <p:sldId id="1243" r:id="rId6"/>
    <p:sldId id="1264" r:id="rId7"/>
    <p:sldId id="1297" r:id="rId8"/>
    <p:sldId id="1298" r:id="rId9"/>
    <p:sldId id="1310" r:id="rId10"/>
    <p:sldId id="1299" r:id="rId11"/>
    <p:sldId id="1300" r:id="rId12"/>
    <p:sldId id="1301" r:id="rId13"/>
    <p:sldId id="1302" r:id="rId14"/>
    <p:sldId id="1305" r:id="rId15"/>
    <p:sldId id="1306" r:id="rId16"/>
    <p:sldId id="1307" r:id="rId17"/>
    <p:sldId id="1308" r:id="rId18"/>
    <p:sldId id="1278" r:id="rId19"/>
    <p:sldId id="1286" r:id="rId20"/>
    <p:sldId id="1287" r:id="rId21"/>
    <p:sldId id="1290" r:id="rId22"/>
    <p:sldId id="1311" r:id="rId23"/>
    <p:sldId id="1293" r:id="rId24"/>
    <p:sldId id="1271" r:id="rId25"/>
    <p:sldId id="1291" r:id="rId26"/>
    <p:sldId id="1294" r:id="rId27"/>
    <p:sldId id="1295" r:id="rId28"/>
    <p:sldId id="1279" r:id="rId29"/>
    <p:sldId id="1280" r:id="rId30"/>
    <p:sldId id="1317" r:id="rId31"/>
    <p:sldId id="1312" r:id="rId32"/>
    <p:sldId id="1319" r:id="rId33"/>
    <p:sldId id="1281" r:id="rId34"/>
    <p:sldId id="1320" r:id="rId35"/>
    <p:sldId id="1331" r:id="rId36"/>
    <p:sldId id="1332" r:id="rId37"/>
    <p:sldId id="1333" r:id="rId38"/>
    <p:sldId id="1273" r:id="rId39"/>
    <p:sldId id="1330" r:id="rId40"/>
    <p:sldId id="1327" r:id="rId41"/>
    <p:sldId id="1326" r:id="rId42"/>
    <p:sldId id="1323" r:id="rId43"/>
    <p:sldId id="1276" r:id="rId44"/>
  </p:sldIdLst>
  <p:sldSz cx="9144000" cy="6858000" type="screen4x3"/>
  <p:notesSz cx="6797675" cy="9928225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rtiz" initials="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CD8"/>
    <a:srgbClr val="DE0000"/>
    <a:srgbClr val="D00000"/>
    <a:srgbClr val="4F81BD"/>
    <a:srgbClr val="3333FF"/>
    <a:srgbClr val="660066"/>
    <a:srgbClr val="006600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7269" autoAdjust="0"/>
    <p:restoredTop sz="93809" autoAdjust="0"/>
  </p:normalViewPr>
  <p:slideViewPr>
    <p:cSldViewPr>
      <p:cViewPr>
        <p:scale>
          <a:sx n="75" d="100"/>
          <a:sy n="75" d="100"/>
        </p:scale>
        <p:origin x="-178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678"/>
    </p:cViewPr>
  </p:sorterViewPr>
  <p:notesViewPr>
    <p:cSldViewPr>
      <p:cViewPr varScale="1">
        <p:scale>
          <a:sx n="52" d="100"/>
          <a:sy n="52" d="100"/>
        </p:scale>
        <p:origin x="-1830" y="-102"/>
      </p:cViewPr>
      <p:guideLst>
        <p:guide orient="horz" pos="3128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Z:\ppT\OTROS\ATL\Libro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Z:\ppT\OTROS\ATL\Libro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Hoja4!$F$17</c:f>
              <c:strCache>
                <c:ptCount val="1"/>
                <c:pt idx="0">
                  <c:v>Inversión Ejecutada</c:v>
                </c:pt>
              </c:strCache>
            </c:strRef>
          </c:tx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3012612140822064"/>
                  <c:y val="-0.22687924340036061"/>
                </c:manualLayout>
              </c:layout>
              <c:showPercent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Percent val="1"/>
            <c:showLeaderLines val="1"/>
          </c:dLbls>
          <c:cat>
            <c:strRef>
              <c:f>Hoja4!$E$18:$E$21</c:f>
              <c:strCache>
                <c:ptCount val="4"/>
                <c:pt idx="0">
                  <c:v>Carreteras</c:v>
                </c:pt>
                <c:pt idx="1">
                  <c:v>Puertos</c:v>
                </c:pt>
                <c:pt idx="2">
                  <c:v>Aeropuertos</c:v>
                </c:pt>
                <c:pt idx="3">
                  <c:v>Ferrocarriles</c:v>
                </c:pt>
              </c:strCache>
            </c:strRef>
          </c:cat>
          <c:val>
            <c:numRef>
              <c:f>Hoja4!$F$18:$F$21</c:f>
              <c:numCache>
                <c:formatCode>#,##0</c:formatCode>
                <c:ptCount val="4"/>
                <c:pt idx="0">
                  <c:v>2643</c:v>
                </c:pt>
                <c:pt idx="1">
                  <c:v>385.6</c:v>
                </c:pt>
                <c:pt idx="2">
                  <c:v>342</c:v>
                </c:pt>
                <c:pt idx="3">
                  <c:v>105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044361221241876"/>
          <c:y val="0.34502995604580289"/>
          <c:w val="0.26156645784294985"/>
          <c:h val="0.34528535172772867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0.12544971639976421"/>
          <c:y val="7.5258612475420802E-2"/>
          <c:w val="0.87189952150613992"/>
          <c:h val="0.71984026749132135"/>
        </c:manualLayout>
      </c:layout>
      <c:bar3DChart>
        <c:barDir val="col"/>
        <c:grouping val="clustered"/>
        <c:ser>
          <c:idx val="0"/>
          <c:order val="0"/>
          <c:tx>
            <c:strRef>
              <c:f>Hoja1!$B$2</c:f>
              <c:strCache>
                <c:ptCount val="1"/>
                <c:pt idx="0">
                  <c:v>Programado</c:v>
                </c:pt>
              </c:strCache>
            </c:strRef>
          </c:tx>
          <c:cat>
            <c:numRef>
              <c:f>Hoja1!$A$3:$A$9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Hoja1!$B$3:$B$9</c:f>
              <c:numCache>
                <c:formatCode>#,##0</c:formatCode>
                <c:ptCount val="7"/>
                <c:pt idx="0">
                  <c:v>5558.8005230000044</c:v>
                </c:pt>
                <c:pt idx="1">
                  <c:v>7294.1570250000004</c:v>
                </c:pt>
                <c:pt idx="2">
                  <c:v>15656.618350000002</c:v>
                </c:pt>
                <c:pt idx="3">
                  <c:v>25223.168280999998</c:v>
                </c:pt>
                <c:pt idx="4">
                  <c:v>30185.240464999999</c:v>
                </c:pt>
                <c:pt idx="5">
                  <c:v>31845.839765999892</c:v>
                </c:pt>
                <c:pt idx="6">
                  <c:v>31853.719778999766</c:v>
                </c:pt>
              </c:numCache>
            </c:numRef>
          </c:val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Ejecutado</c:v>
                </c:pt>
              </c:strCache>
            </c:strRef>
          </c:tx>
          <c:spPr>
            <a:effectLst>
              <a:outerShdw blurRad="40000" dist="20000" dir="5400000" sx="112000" sy="112000" rotWithShape="0">
                <a:srgbClr val="000000">
                  <a:alpha val="38000"/>
                </a:srgbClr>
              </a:outerShdw>
            </a:effectLst>
          </c:spPr>
          <c:cat>
            <c:numRef>
              <c:f>Hoja1!$A$3:$A$9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Hoja1!$C$3:$C$9</c:f>
              <c:numCache>
                <c:formatCode>#,##0</c:formatCode>
                <c:ptCount val="7"/>
                <c:pt idx="0">
                  <c:v>4168.5221270000411</c:v>
                </c:pt>
                <c:pt idx="1">
                  <c:v>4572.743168</c:v>
                </c:pt>
                <c:pt idx="2">
                  <c:v>8100.2384399999992</c:v>
                </c:pt>
                <c:pt idx="3">
                  <c:v>13445.268048000014</c:v>
                </c:pt>
                <c:pt idx="4">
                  <c:v>18981.010193999999</c:v>
                </c:pt>
                <c:pt idx="5">
                  <c:v>23021.721147</c:v>
                </c:pt>
                <c:pt idx="6">
                  <c:v>22490.743106000005</c:v>
                </c:pt>
              </c:numCache>
            </c:numRef>
          </c:val>
        </c:ser>
        <c:gapWidth val="300"/>
        <c:shape val="box"/>
        <c:axId val="63115264"/>
        <c:axId val="63116800"/>
        <c:axId val="0"/>
      </c:bar3DChart>
      <c:catAx>
        <c:axId val="6311526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s-PE"/>
            </a:pPr>
            <a:endParaRPr lang="en-US"/>
          </a:p>
        </c:txPr>
        <c:crossAx val="63116800"/>
        <c:crosses val="autoZero"/>
        <c:auto val="1"/>
        <c:lblAlgn val="ctr"/>
        <c:lblOffset val="100"/>
      </c:catAx>
      <c:valAx>
        <c:axId val="6311680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lang="es-PE"/>
                </a:pPr>
                <a:r>
                  <a:rPr lang="es-ES" dirty="0"/>
                  <a:t>Millones de Nuevos Soles</a:t>
                </a:r>
              </a:p>
            </c:rich>
          </c:tx>
          <c:layout>
            <c:manualLayout>
              <c:xMode val="edge"/>
              <c:yMode val="edge"/>
              <c:x val="1.5904572564612585E-3"/>
              <c:y val="0.16760756390599688"/>
            </c:manualLayout>
          </c:layout>
        </c:title>
        <c:numFmt formatCode="#,##0" sourceLinked="1"/>
        <c:tickLblPos val="nextTo"/>
        <c:txPr>
          <a:bodyPr/>
          <a:lstStyle/>
          <a:p>
            <a:pPr>
              <a:defRPr lang="es-PE"/>
            </a:pPr>
            <a:endParaRPr lang="en-US"/>
          </a:p>
        </c:txPr>
        <c:crossAx val="6311526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es-PE"/>
          </a:pPr>
          <a:endParaRPr lang="en-US"/>
        </a:p>
      </c:txPr>
    </c:legend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dPt>
            <c:idx val="14"/>
            <c:spPr>
              <a:solidFill>
                <a:srgbClr val="C00000"/>
              </a:solidFill>
            </c:spPr>
          </c:dPt>
          <c:cat>
            <c:strRef>
              <c:f>Hoja3!$N$53:$N$70</c:f>
              <c:strCache>
                <c:ptCount val="18"/>
                <c:pt idx="0">
                  <c:v>1-Suiza</c:v>
                </c:pt>
                <c:pt idx="1">
                  <c:v>2-Singapur</c:v>
                </c:pt>
                <c:pt idx="2">
                  <c:v>3-Francia</c:v>
                </c:pt>
                <c:pt idx="3">
                  <c:v>4-Hong Kong</c:v>
                </c:pt>
                <c:pt idx="4">
                  <c:v>5-Dinamarca</c:v>
                </c:pt>
                <c:pt idx="5">
                  <c:v>…</c:v>
                </c:pt>
                <c:pt idx="6">
                  <c:v>32-Chile</c:v>
                </c:pt>
                <c:pt idx="7">
                  <c:v>39-Puerto Rico</c:v>
                </c:pt>
                <c:pt idx="8">
                  <c:v>55-Panama</c:v>
                </c:pt>
                <c:pt idx="9">
                  <c:v>73-Mexico</c:v>
                </c:pt>
                <c:pt idx="10">
                  <c:v>91-Ecuador</c:v>
                </c:pt>
                <c:pt idx="11">
                  <c:v>95-Colombia</c:v>
                </c:pt>
                <c:pt idx="12">
                  <c:v>101-Costa Rica</c:v>
                </c:pt>
                <c:pt idx="13">
                  <c:v>104-Brazil</c:v>
                </c:pt>
                <c:pt idx="14">
                  <c:v>105-Perú</c:v>
                </c:pt>
                <c:pt idx="15">
                  <c:v>108-Argentina</c:v>
                </c:pt>
                <c:pt idx="16">
                  <c:v>112-Bolivia</c:v>
                </c:pt>
                <c:pt idx="17">
                  <c:v>128-Venezuela</c:v>
                </c:pt>
              </c:strCache>
            </c:strRef>
          </c:cat>
          <c:val>
            <c:numRef>
              <c:f>Hoja3!$O$53:$O$70</c:f>
              <c:numCache>
                <c:formatCode>General</c:formatCode>
                <c:ptCount val="18"/>
                <c:pt idx="0">
                  <c:v>6.7</c:v>
                </c:pt>
                <c:pt idx="1">
                  <c:v>6.6</c:v>
                </c:pt>
                <c:pt idx="2">
                  <c:v>6.5</c:v>
                </c:pt>
                <c:pt idx="3">
                  <c:v>6.5</c:v>
                </c:pt>
                <c:pt idx="4">
                  <c:v>6.4</c:v>
                </c:pt>
                <c:pt idx="6">
                  <c:v>5.5</c:v>
                </c:pt>
                <c:pt idx="7">
                  <c:v>5.0999999999999996</c:v>
                </c:pt>
                <c:pt idx="8">
                  <c:v>4.5999999999999996</c:v>
                </c:pt>
                <c:pt idx="9">
                  <c:v>4.2</c:v>
                </c:pt>
                <c:pt idx="10">
                  <c:v>3.7</c:v>
                </c:pt>
                <c:pt idx="11">
                  <c:v>3.6</c:v>
                </c:pt>
                <c:pt idx="12">
                  <c:v>3.6</c:v>
                </c:pt>
                <c:pt idx="13">
                  <c:v>3.6</c:v>
                </c:pt>
                <c:pt idx="14">
                  <c:v>3.5</c:v>
                </c:pt>
                <c:pt idx="15">
                  <c:v>3.5</c:v>
                </c:pt>
                <c:pt idx="16">
                  <c:v>3.4</c:v>
                </c:pt>
                <c:pt idx="17">
                  <c:v>2.9</c:v>
                </c:pt>
              </c:numCache>
            </c:numRef>
          </c:val>
        </c:ser>
        <c:axId val="63146240"/>
        <c:axId val="63152128"/>
      </c:barChart>
      <c:catAx>
        <c:axId val="63146240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lang="es-PE" sz="800"/>
            </a:pPr>
            <a:endParaRPr lang="en-US"/>
          </a:p>
        </c:txPr>
        <c:crossAx val="63152128"/>
        <c:crosses val="autoZero"/>
        <c:auto val="1"/>
        <c:lblAlgn val="ctr"/>
        <c:lblOffset val="100"/>
      </c:catAx>
      <c:valAx>
        <c:axId val="63152128"/>
        <c:scaling>
          <c:orientation val="minMax"/>
          <c:max val="7"/>
        </c:scaling>
        <c:axPos val="b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es-PE" sz="800"/>
            </a:pPr>
            <a:endParaRPr lang="en-US"/>
          </a:p>
        </c:txPr>
        <c:crossAx val="63146240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097D6F-B01D-0F43-9D3C-8670F331961A}" type="doc">
      <dgm:prSet loTypeId="urn:microsoft.com/office/officeart/2005/8/layout/cycle2" loCatId="cycle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6011B61-E513-7749-89E3-4FFFDD86E46A}">
      <dgm:prSet phldrT="[Text]" custT="1"/>
      <dgm:spPr/>
      <dgm:t>
        <a:bodyPr/>
        <a:lstStyle/>
        <a:p>
          <a:r>
            <a:rPr lang="en-US" sz="2000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Crecimiento</a:t>
          </a:r>
          <a:r>
            <a:rPr lang="en-US" sz="20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Económico,     </a:t>
          </a:r>
          <a:r>
            <a:rPr lang="en-US" sz="2000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Estabilidad</a:t>
          </a:r>
          <a:r>
            <a:rPr lang="en-US" sz="20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y </a:t>
          </a:r>
          <a:r>
            <a:rPr lang="en-US" sz="2000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Políticas</a:t>
          </a:r>
          <a:r>
            <a:rPr lang="en-US" sz="20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000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Sociales</a:t>
          </a:r>
          <a:r>
            <a:rPr lang="en-US" sz="20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endParaRPr lang="en-US" sz="20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B8AAB69-C5D3-B048-8A06-F6B17E579A9A}" type="parTrans" cxnId="{9477B2B5-8446-A14D-A663-EB57519C8FEF}">
      <dgm:prSet/>
      <dgm:spPr/>
      <dgm:t>
        <a:bodyPr/>
        <a:lstStyle/>
        <a:p>
          <a:endParaRPr lang="en-US" sz="20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163B122-6FFF-FC41-8247-B710F50605F4}" type="sibTrans" cxnId="{9477B2B5-8446-A14D-A663-EB57519C8FEF}">
      <dgm:prSet custT="1"/>
      <dgm:spPr/>
      <dgm:t>
        <a:bodyPr/>
        <a:lstStyle/>
        <a:p>
          <a:endParaRPr lang="en-US" sz="20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F5B8296-988E-49FE-A281-06707C54F6B2}">
      <dgm:prSet phldrT="[Text]" custT="1"/>
      <dgm:spPr/>
      <dgm:t>
        <a:bodyPr/>
        <a:lstStyle/>
        <a:p>
          <a:r>
            <a:rPr lang="en-US" sz="2000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Disminución</a:t>
          </a:r>
          <a:r>
            <a:rPr lang="en-US" sz="20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de la </a:t>
          </a:r>
          <a:r>
            <a:rPr lang="en-US" sz="2000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Pobreza</a:t>
          </a:r>
          <a:r>
            <a:rPr lang="en-US" sz="20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y la </a:t>
          </a:r>
          <a:r>
            <a:rPr lang="en-US" sz="2000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Desigualdad</a:t>
          </a:r>
          <a:endParaRPr lang="en-US" sz="20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21732C1C-B6EB-4CA1-8738-892DC7A89177}" type="parTrans" cxnId="{DBE8CF14-83CC-4285-B487-1B57288FDF92}">
      <dgm:prSet/>
      <dgm:spPr/>
      <dgm:t>
        <a:bodyPr/>
        <a:lstStyle/>
        <a:p>
          <a:endParaRPr lang="es-ES" sz="2000"/>
        </a:p>
      </dgm:t>
    </dgm:pt>
    <dgm:pt modelId="{5D1A13A9-837D-42F1-8115-43996B60C7A4}" type="sibTrans" cxnId="{DBE8CF14-83CC-4285-B487-1B57288FDF92}">
      <dgm:prSet custT="1"/>
      <dgm:spPr/>
      <dgm:t>
        <a:bodyPr/>
        <a:lstStyle/>
        <a:p>
          <a:endParaRPr lang="es-ES" sz="2000"/>
        </a:p>
      </dgm:t>
    </dgm:pt>
    <dgm:pt modelId="{371133DC-2D32-4784-85F6-BE145F2DA8E6}">
      <dgm:prSet phldrT="[Text]" custT="1"/>
      <dgm:spPr/>
      <dgm:t>
        <a:bodyPr/>
        <a:lstStyle/>
        <a:p>
          <a:r>
            <a:rPr lang="en-US" sz="2000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Mercados</a:t>
          </a:r>
          <a:r>
            <a:rPr lang="en-US" sz="20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000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más</a:t>
          </a:r>
          <a:r>
            <a:rPr lang="en-US" sz="20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000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grandes</a:t>
          </a:r>
          <a:r>
            <a:rPr lang="en-US" sz="20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y </a:t>
          </a:r>
          <a:r>
            <a:rPr lang="en-US" sz="2000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mejor</a:t>
          </a:r>
          <a:r>
            <a:rPr lang="en-US" sz="20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000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clima</a:t>
          </a:r>
          <a:r>
            <a:rPr lang="en-US" sz="20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social </a:t>
          </a:r>
          <a:r>
            <a:rPr lang="en-US" sz="2000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para</a:t>
          </a:r>
          <a:r>
            <a:rPr lang="en-US" sz="20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la </a:t>
          </a:r>
          <a:r>
            <a:rPr lang="en-US" sz="2000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inversión</a:t>
          </a:r>
          <a:endParaRPr lang="en-US" sz="20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B326B72-95B2-4EB7-B70D-4C696A6BF2CD}" type="parTrans" cxnId="{1169475B-A6E0-422F-AF74-202C0545BEE5}">
      <dgm:prSet/>
      <dgm:spPr/>
      <dgm:t>
        <a:bodyPr/>
        <a:lstStyle/>
        <a:p>
          <a:endParaRPr lang="es-ES" sz="2000"/>
        </a:p>
      </dgm:t>
    </dgm:pt>
    <dgm:pt modelId="{995B61DE-6887-4DC0-90F1-50CA96E59494}" type="sibTrans" cxnId="{1169475B-A6E0-422F-AF74-202C0545BEE5}">
      <dgm:prSet custT="1"/>
      <dgm:spPr/>
      <dgm:t>
        <a:bodyPr/>
        <a:lstStyle/>
        <a:p>
          <a:endParaRPr lang="es-ES" sz="2000"/>
        </a:p>
      </dgm:t>
    </dgm:pt>
    <dgm:pt modelId="{F268FA6A-2732-49A6-B06C-BB5B7F2DBE91}" type="pres">
      <dgm:prSet presAssocID="{40097D6F-B01D-0F43-9D3C-8670F331961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C893F01-6568-426D-B116-EBDE1F145D74}" type="pres">
      <dgm:prSet presAssocID="{46011B61-E513-7749-89E3-4FFFDD86E46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4AC750-69C5-4AF4-8FF2-A6FE47FED932}" type="pres">
      <dgm:prSet presAssocID="{C163B122-6FFF-FC41-8247-B710F50605F4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846ADC3-AB29-4AA5-9BC1-6902DBBD171D}" type="pres">
      <dgm:prSet presAssocID="{C163B122-6FFF-FC41-8247-B710F50605F4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6A3E9616-BC24-4BCE-832F-43009E228B4C}" type="pres">
      <dgm:prSet presAssocID="{9F5B8296-988E-49FE-A281-06707C54F6B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E1A97F-73AA-4653-9410-62E4826456C6}" type="pres">
      <dgm:prSet presAssocID="{5D1A13A9-837D-42F1-8115-43996B60C7A4}" presName="sibTrans" presStyleLbl="sibTrans2D1" presStyleIdx="1" presStyleCnt="3"/>
      <dgm:spPr/>
      <dgm:t>
        <a:bodyPr/>
        <a:lstStyle/>
        <a:p>
          <a:endParaRPr lang="es-ES"/>
        </a:p>
      </dgm:t>
    </dgm:pt>
    <dgm:pt modelId="{D482EEAE-CCA4-4C74-B0DC-94EDF4B2C416}" type="pres">
      <dgm:prSet presAssocID="{5D1A13A9-837D-42F1-8115-43996B60C7A4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D2170B7F-4F68-4A26-AFAB-D48913297B30}" type="pres">
      <dgm:prSet presAssocID="{371133DC-2D32-4784-85F6-BE145F2DA8E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38F250-E330-47E2-9B26-F7C861604FCF}" type="pres">
      <dgm:prSet presAssocID="{995B61DE-6887-4DC0-90F1-50CA96E59494}" presName="sibTrans" presStyleLbl="sibTrans2D1" presStyleIdx="2" presStyleCnt="3"/>
      <dgm:spPr/>
      <dgm:t>
        <a:bodyPr/>
        <a:lstStyle/>
        <a:p>
          <a:endParaRPr lang="es-ES"/>
        </a:p>
      </dgm:t>
    </dgm:pt>
    <dgm:pt modelId="{C7425202-0D09-46AA-8077-882CC2D286AA}" type="pres">
      <dgm:prSet presAssocID="{995B61DE-6887-4DC0-90F1-50CA96E59494}" presName="connectorText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25D6EBEA-CA3A-43BD-AB32-558CAFD6ED92}" type="presOf" srcId="{40097D6F-B01D-0F43-9D3C-8670F331961A}" destId="{F268FA6A-2732-49A6-B06C-BB5B7F2DBE91}" srcOrd="0" destOrd="0" presId="urn:microsoft.com/office/officeart/2005/8/layout/cycle2"/>
    <dgm:cxn modelId="{39B0329C-80DE-40FF-885E-904512C74E3C}" type="presOf" srcId="{995B61DE-6887-4DC0-90F1-50CA96E59494}" destId="{C638F250-E330-47E2-9B26-F7C861604FCF}" srcOrd="0" destOrd="0" presId="urn:microsoft.com/office/officeart/2005/8/layout/cycle2"/>
    <dgm:cxn modelId="{FC72DC8A-76A5-4543-9F6F-09022BEF9411}" type="presOf" srcId="{995B61DE-6887-4DC0-90F1-50CA96E59494}" destId="{C7425202-0D09-46AA-8077-882CC2D286AA}" srcOrd="1" destOrd="0" presId="urn:microsoft.com/office/officeart/2005/8/layout/cycle2"/>
    <dgm:cxn modelId="{1169475B-A6E0-422F-AF74-202C0545BEE5}" srcId="{40097D6F-B01D-0F43-9D3C-8670F331961A}" destId="{371133DC-2D32-4784-85F6-BE145F2DA8E6}" srcOrd="2" destOrd="0" parTransId="{0B326B72-95B2-4EB7-B70D-4C696A6BF2CD}" sibTransId="{995B61DE-6887-4DC0-90F1-50CA96E59494}"/>
    <dgm:cxn modelId="{9477B2B5-8446-A14D-A663-EB57519C8FEF}" srcId="{40097D6F-B01D-0F43-9D3C-8670F331961A}" destId="{46011B61-E513-7749-89E3-4FFFDD86E46A}" srcOrd="0" destOrd="0" parTransId="{9B8AAB69-C5D3-B048-8A06-F6B17E579A9A}" sibTransId="{C163B122-6FFF-FC41-8247-B710F50605F4}"/>
    <dgm:cxn modelId="{6EE0AEB8-C746-4525-9A30-18523943308C}" type="presOf" srcId="{5D1A13A9-837D-42F1-8115-43996B60C7A4}" destId="{35E1A97F-73AA-4653-9410-62E4826456C6}" srcOrd="0" destOrd="0" presId="urn:microsoft.com/office/officeart/2005/8/layout/cycle2"/>
    <dgm:cxn modelId="{84C97DAF-CDAC-41D9-A364-A1F9E0AB08AF}" type="presOf" srcId="{C163B122-6FFF-FC41-8247-B710F50605F4}" destId="{714AC750-69C5-4AF4-8FF2-A6FE47FED932}" srcOrd="0" destOrd="0" presId="urn:microsoft.com/office/officeart/2005/8/layout/cycle2"/>
    <dgm:cxn modelId="{F96A099A-B6FE-452B-9682-AFF44C831E44}" type="presOf" srcId="{9F5B8296-988E-49FE-A281-06707C54F6B2}" destId="{6A3E9616-BC24-4BCE-832F-43009E228B4C}" srcOrd="0" destOrd="0" presId="urn:microsoft.com/office/officeart/2005/8/layout/cycle2"/>
    <dgm:cxn modelId="{DBE8CF14-83CC-4285-B487-1B57288FDF92}" srcId="{40097D6F-B01D-0F43-9D3C-8670F331961A}" destId="{9F5B8296-988E-49FE-A281-06707C54F6B2}" srcOrd="1" destOrd="0" parTransId="{21732C1C-B6EB-4CA1-8738-892DC7A89177}" sibTransId="{5D1A13A9-837D-42F1-8115-43996B60C7A4}"/>
    <dgm:cxn modelId="{77FDEE2E-6D0A-4D85-AF34-BBAD7B8D2771}" type="presOf" srcId="{C163B122-6FFF-FC41-8247-B710F50605F4}" destId="{8846ADC3-AB29-4AA5-9BC1-6902DBBD171D}" srcOrd="1" destOrd="0" presId="urn:microsoft.com/office/officeart/2005/8/layout/cycle2"/>
    <dgm:cxn modelId="{96254717-A08B-4B59-83B9-7DFDDA1654E7}" type="presOf" srcId="{46011B61-E513-7749-89E3-4FFFDD86E46A}" destId="{8C893F01-6568-426D-B116-EBDE1F145D74}" srcOrd="0" destOrd="0" presId="urn:microsoft.com/office/officeart/2005/8/layout/cycle2"/>
    <dgm:cxn modelId="{DB6BDC8F-B146-4DAA-89DF-CEFCFD6BD022}" type="presOf" srcId="{371133DC-2D32-4784-85F6-BE145F2DA8E6}" destId="{D2170B7F-4F68-4A26-AFAB-D48913297B30}" srcOrd="0" destOrd="0" presId="urn:microsoft.com/office/officeart/2005/8/layout/cycle2"/>
    <dgm:cxn modelId="{7B537F50-AFDD-4764-B4DF-CAC64D797BC6}" type="presOf" srcId="{5D1A13A9-837D-42F1-8115-43996B60C7A4}" destId="{D482EEAE-CCA4-4C74-B0DC-94EDF4B2C416}" srcOrd="1" destOrd="0" presId="urn:microsoft.com/office/officeart/2005/8/layout/cycle2"/>
    <dgm:cxn modelId="{50ED7757-BCDD-481C-87B0-576B4767DDF0}" type="presParOf" srcId="{F268FA6A-2732-49A6-B06C-BB5B7F2DBE91}" destId="{8C893F01-6568-426D-B116-EBDE1F145D74}" srcOrd="0" destOrd="0" presId="urn:microsoft.com/office/officeart/2005/8/layout/cycle2"/>
    <dgm:cxn modelId="{42DBF8A4-4817-42BC-B291-6DB88FCF6032}" type="presParOf" srcId="{F268FA6A-2732-49A6-B06C-BB5B7F2DBE91}" destId="{714AC750-69C5-4AF4-8FF2-A6FE47FED932}" srcOrd="1" destOrd="0" presId="urn:microsoft.com/office/officeart/2005/8/layout/cycle2"/>
    <dgm:cxn modelId="{A6EB14F2-45F6-44B1-BCF6-245291924476}" type="presParOf" srcId="{714AC750-69C5-4AF4-8FF2-A6FE47FED932}" destId="{8846ADC3-AB29-4AA5-9BC1-6902DBBD171D}" srcOrd="0" destOrd="0" presId="urn:microsoft.com/office/officeart/2005/8/layout/cycle2"/>
    <dgm:cxn modelId="{6A6CCAD5-8358-40E9-AA84-73EBEAED6F44}" type="presParOf" srcId="{F268FA6A-2732-49A6-B06C-BB5B7F2DBE91}" destId="{6A3E9616-BC24-4BCE-832F-43009E228B4C}" srcOrd="2" destOrd="0" presId="urn:microsoft.com/office/officeart/2005/8/layout/cycle2"/>
    <dgm:cxn modelId="{F6C0D611-0634-4B97-8FE6-B7A32A3B4B84}" type="presParOf" srcId="{F268FA6A-2732-49A6-B06C-BB5B7F2DBE91}" destId="{35E1A97F-73AA-4653-9410-62E4826456C6}" srcOrd="3" destOrd="0" presId="urn:microsoft.com/office/officeart/2005/8/layout/cycle2"/>
    <dgm:cxn modelId="{6D201F1D-E59F-4BB5-A0C4-5023E29CD5F3}" type="presParOf" srcId="{35E1A97F-73AA-4653-9410-62E4826456C6}" destId="{D482EEAE-CCA4-4C74-B0DC-94EDF4B2C416}" srcOrd="0" destOrd="0" presId="urn:microsoft.com/office/officeart/2005/8/layout/cycle2"/>
    <dgm:cxn modelId="{16A92D2B-A315-4E0A-8F03-CF2D1FBB7340}" type="presParOf" srcId="{F268FA6A-2732-49A6-B06C-BB5B7F2DBE91}" destId="{D2170B7F-4F68-4A26-AFAB-D48913297B30}" srcOrd="4" destOrd="0" presId="urn:microsoft.com/office/officeart/2005/8/layout/cycle2"/>
    <dgm:cxn modelId="{5EC4BA71-E48D-4BD6-BE1F-ECA5A3205C95}" type="presParOf" srcId="{F268FA6A-2732-49A6-B06C-BB5B7F2DBE91}" destId="{C638F250-E330-47E2-9B26-F7C861604FCF}" srcOrd="5" destOrd="0" presId="urn:microsoft.com/office/officeart/2005/8/layout/cycle2"/>
    <dgm:cxn modelId="{557B4F63-B9DB-44C5-8A06-932ABBD6A781}" type="presParOf" srcId="{C638F250-E330-47E2-9B26-F7C861604FCF}" destId="{C7425202-0D09-46AA-8077-882CC2D286A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77C43B-7576-4F41-AA32-26D708354E7B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ES"/>
        </a:p>
      </dgm:t>
    </dgm:pt>
    <dgm:pt modelId="{F1559C2C-4441-484D-8E96-513476E01A43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ES" sz="1600" b="1" dirty="0" smtClean="0">
              <a:latin typeface="Tahoma" pitchFamily="34" charset="0"/>
              <a:cs typeface="Tahoma" pitchFamily="34" charset="0"/>
            </a:rPr>
            <a:t>Sector, Gobierno Regional o Local</a:t>
          </a:r>
          <a:endParaRPr lang="es-ES" sz="1600" b="1" dirty="0">
            <a:latin typeface="Tahoma" pitchFamily="34" charset="0"/>
            <a:cs typeface="Tahoma" pitchFamily="34" charset="0"/>
          </a:endParaRPr>
        </a:p>
      </dgm:t>
    </dgm:pt>
    <dgm:pt modelId="{41A5B189-2DE3-42A4-A8E2-B61AD940FA78}" type="parTrans" cxnId="{944988A4-19C8-4522-BC45-5FE6E26EE94A}">
      <dgm:prSet/>
      <dgm:spPr/>
      <dgm:t>
        <a:bodyPr/>
        <a:lstStyle/>
        <a:p>
          <a:endParaRPr lang="es-ES"/>
        </a:p>
      </dgm:t>
    </dgm:pt>
    <dgm:pt modelId="{474BC6BF-D52D-4BB8-8366-8C65DB3A9DC3}" type="sibTrans" cxnId="{944988A4-19C8-4522-BC45-5FE6E26EE94A}">
      <dgm:prSet/>
      <dgm:spPr/>
      <dgm:t>
        <a:bodyPr/>
        <a:lstStyle/>
        <a:p>
          <a:endParaRPr lang="es-ES"/>
        </a:p>
      </dgm:t>
    </dgm:pt>
    <dgm:pt modelId="{F892344F-E841-4C2B-90BD-564CEFF25123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PE" sz="1600" b="1" dirty="0" smtClean="0">
              <a:latin typeface="Tahoma" pitchFamily="34" charset="0"/>
              <a:ea typeface="PMingLiU" pitchFamily="18" charset="-120"/>
              <a:cs typeface="Tahoma" pitchFamily="34" charset="0"/>
            </a:rPr>
            <a:t>Organismos Promotores de la Inversión Privada (OPIP)</a:t>
          </a:r>
          <a:endParaRPr lang="es-ES" sz="1600" b="1" dirty="0">
            <a:latin typeface="Tahoma" pitchFamily="34" charset="0"/>
            <a:cs typeface="Tahoma" pitchFamily="34" charset="0"/>
          </a:endParaRPr>
        </a:p>
      </dgm:t>
    </dgm:pt>
    <dgm:pt modelId="{17389F50-54B8-4593-BA8D-DCD46A1FBAA5}" type="parTrans" cxnId="{BCEAF9DC-C248-43A2-B097-8D10310CD9A5}">
      <dgm:prSet/>
      <dgm:spPr/>
      <dgm:t>
        <a:bodyPr/>
        <a:lstStyle/>
        <a:p>
          <a:endParaRPr lang="es-ES"/>
        </a:p>
      </dgm:t>
    </dgm:pt>
    <dgm:pt modelId="{E2D3C09B-32B6-43D3-8F01-9F187D4118B6}" type="sibTrans" cxnId="{BCEAF9DC-C248-43A2-B097-8D10310CD9A5}">
      <dgm:prSet/>
      <dgm:spPr/>
      <dgm:t>
        <a:bodyPr/>
        <a:lstStyle/>
        <a:p>
          <a:endParaRPr lang="es-ES"/>
        </a:p>
      </dgm:t>
    </dgm:pt>
    <dgm:pt modelId="{4D1CDC94-6DE3-44F0-879D-CDE6A09F4B71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PE" sz="1600" b="1" dirty="0" smtClean="0">
              <a:latin typeface="Tahoma" pitchFamily="34" charset="0"/>
              <a:ea typeface="PMingLiU" pitchFamily="18" charset="-120"/>
              <a:cs typeface="Tahoma" pitchFamily="34" charset="0"/>
            </a:rPr>
            <a:t>Organismos Reguladores</a:t>
          </a:r>
          <a:endParaRPr lang="es-ES" sz="1600" b="1" dirty="0">
            <a:latin typeface="Tahoma" pitchFamily="34" charset="0"/>
            <a:cs typeface="Tahoma" pitchFamily="34" charset="0"/>
          </a:endParaRPr>
        </a:p>
      </dgm:t>
    </dgm:pt>
    <dgm:pt modelId="{CA261ECF-EA46-4D15-9CFB-6421AAEF39C7}" type="parTrans" cxnId="{E910D1F8-5A02-4ABE-8369-1397F6980DC8}">
      <dgm:prSet/>
      <dgm:spPr/>
      <dgm:t>
        <a:bodyPr/>
        <a:lstStyle/>
        <a:p>
          <a:endParaRPr lang="es-ES"/>
        </a:p>
      </dgm:t>
    </dgm:pt>
    <dgm:pt modelId="{D693FB9A-DDC7-4554-A82A-406071DEAF65}" type="sibTrans" cxnId="{E910D1F8-5A02-4ABE-8369-1397F6980DC8}">
      <dgm:prSet/>
      <dgm:spPr/>
      <dgm:t>
        <a:bodyPr/>
        <a:lstStyle/>
        <a:p>
          <a:endParaRPr lang="es-ES"/>
        </a:p>
      </dgm:t>
    </dgm:pt>
    <dgm:pt modelId="{BCACA1C0-15F6-4CD8-AEA1-F4BF734B19B9}">
      <dgm:prSet custT="1"/>
      <dgm:spPr>
        <a:ln>
          <a:solidFill>
            <a:srgbClr val="CC3300"/>
          </a:solidFill>
        </a:ln>
      </dgm:spPr>
      <dgm:t>
        <a:bodyPr/>
        <a:lstStyle/>
        <a:p>
          <a:pPr algn="just"/>
          <a:r>
            <a:rPr lang="es-PE" sz="1400" b="0" dirty="0" smtClean="0">
              <a:latin typeface="Tahoma" pitchFamily="34" charset="0"/>
              <a:ea typeface="PMingLiU" pitchFamily="18" charset="-120"/>
            </a:rPr>
            <a:t>Identifican y formulan los proyectos de infraestructura o de prestación de servicios públicos que pueden realizarse bajo el esquema de APP. </a:t>
          </a:r>
          <a:endParaRPr lang="es-ES" sz="1400" dirty="0"/>
        </a:p>
      </dgm:t>
    </dgm:pt>
    <dgm:pt modelId="{E9254BB1-F743-497D-95F6-0E31B66ADF94}" type="parTrans" cxnId="{97F12C4F-5E9C-4384-A816-7B3C4EA8FDDB}">
      <dgm:prSet/>
      <dgm:spPr/>
      <dgm:t>
        <a:bodyPr/>
        <a:lstStyle/>
        <a:p>
          <a:endParaRPr lang="es-ES"/>
        </a:p>
      </dgm:t>
    </dgm:pt>
    <dgm:pt modelId="{A71AB1C3-0D1A-4469-A1A4-C327B51481A4}" type="sibTrans" cxnId="{97F12C4F-5E9C-4384-A816-7B3C4EA8FDDB}">
      <dgm:prSet/>
      <dgm:spPr/>
      <dgm:t>
        <a:bodyPr/>
        <a:lstStyle/>
        <a:p>
          <a:endParaRPr lang="es-ES"/>
        </a:p>
      </dgm:t>
    </dgm:pt>
    <dgm:pt modelId="{FC681BA6-DDCE-453B-95AB-C6BA7EDB0915}">
      <dgm:prSet custT="1"/>
      <dgm:spPr>
        <a:solidFill>
          <a:srgbClr val="C00000"/>
        </a:solidFill>
      </dgm:spPr>
      <dgm:t>
        <a:bodyPr/>
        <a:lstStyle/>
        <a:p>
          <a:r>
            <a:rPr lang="es-PE" sz="1600" b="1" dirty="0" smtClean="0">
              <a:latin typeface="Tahoma" pitchFamily="34" charset="0"/>
              <a:ea typeface="PMingLiU" pitchFamily="18" charset="-120"/>
              <a:cs typeface="Tahoma" pitchFamily="34" charset="0"/>
            </a:rPr>
            <a:t>Ministerio de Economía y Finanzas</a:t>
          </a:r>
          <a:endParaRPr lang="es-ES" sz="1600" b="1" dirty="0">
            <a:latin typeface="Tahoma" pitchFamily="34" charset="0"/>
            <a:cs typeface="Tahoma" pitchFamily="34" charset="0"/>
          </a:endParaRPr>
        </a:p>
      </dgm:t>
    </dgm:pt>
    <dgm:pt modelId="{5141740A-8C48-4DC8-9D04-2F5A4D28A324}" type="parTrans" cxnId="{59AF5C53-2AC3-4CF2-8241-B07B41A59E88}">
      <dgm:prSet/>
      <dgm:spPr/>
      <dgm:t>
        <a:bodyPr/>
        <a:lstStyle/>
        <a:p>
          <a:endParaRPr lang="es-ES"/>
        </a:p>
      </dgm:t>
    </dgm:pt>
    <dgm:pt modelId="{EA977F45-FA29-4284-A00C-C057CC6E6EE0}" type="sibTrans" cxnId="{59AF5C53-2AC3-4CF2-8241-B07B41A59E88}">
      <dgm:prSet/>
      <dgm:spPr/>
      <dgm:t>
        <a:bodyPr/>
        <a:lstStyle/>
        <a:p>
          <a:endParaRPr lang="es-ES"/>
        </a:p>
      </dgm:t>
    </dgm:pt>
    <dgm:pt modelId="{2EC66B07-87C7-4F48-B4E5-32378FF8D952}">
      <dgm:prSet custT="1"/>
      <dgm:spPr>
        <a:ln>
          <a:solidFill>
            <a:srgbClr val="CC3300"/>
          </a:solidFill>
        </a:ln>
      </dgm:spPr>
      <dgm:t>
        <a:bodyPr/>
        <a:lstStyle/>
        <a:p>
          <a:pPr algn="just"/>
          <a:r>
            <a:rPr lang="es-PE" sz="1400" b="0" dirty="0" smtClean="0">
              <a:latin typeface="Tahoma" pitchFamily="34" charset="0"/>
              <a:ea typeface="PMingLiU" pitchFamily="18" charset="-120"/>
            </a:rPr>
            <a:t>Responsables del proceso de promoción de la inversión privada. PROINVERSION es la OPIP de alcance nacional. En los demás casos, el OPIP es un </a:t>
          </a:r>
          <a:r>
            <a:rPr lang="es-ES" sz="1400" b="0" dirty="0" smtClean="0">
              <a:latin typeface="Tahoma" pitchFamily="34" charset="0"/>
              <a:ea typeface="PMingLiU" pitchFamily="18" charset="-120"/>
            </a:rPr>
            <a:t>órgano del Gobierno Regional o Local designado. El órgano máximo de estos Organismos Promotores de la Inversión Privada es el respectivo Consejo Regional o Concejo Municipal. </a:t>
          </a:r>
          <a:endParaRPr lang="es-ES" sz="1400" dirty="0"/>
        </a:p>
      </dgm:t>
    </dgm:pt>
    <dgm:pt modelId="{8DAC406F-206F-4838-9AB6-D29F13DCEEB7}" type="parTrans" cxnId="{C651AACA-3DD2-4886-8EB2-8A17377D71AC}">
      <dgm:prSet/>
      <dgm:spPr/>
      <dgm:t>
        <a:bodyPr/>
        <a:lstStyle/>
        <a:p>
          <a:endParaRPr lang="es-ES"/>
        </a:p>
      </dgm:t>
    </dgm:pt>
    <dgm:pt modelId="{30612C2C-966B-41AB-8C48-F2A89A521008}" type="sibTrans" cxnId="{C651AACA-3DD2-4886-8EB2-8A17377D71AC}">
      <dgm:prSet/>
      <dgm:spPr/>
      <dgm:t>
        <a:bodyPr/>
        <a:lstStyle/>
        <a:p>
          <a:endParaRPr lang="es-ES"/>
        </a:p>
      </dgm:t>
    </dgm:pt>
    <dgm:pt modelId="{94E61552-32E2-4AEA-91B0-D24E12414D05}">
      <dgm:prSet custT="1"/>
      <dgm:spPr>
        <a:ln>
          <a:solidFill>
            <a:srgbClr val="CC3300"/>
          </a:solidFill>
        </a:ln>
      </dgm:spPr>
      <dgm:t>
        <a:bodyPr/>
        <a:lstStyle/>
        <a:p>
          <a:r>
            <a:rPr lang="es-PE" sz="1400" b="0" dirty="0" smtClean="0">
              <a:latin typeface="Tahoma" pitchFamily="34" charset="0"/>
              <a:ea typeface="PMingLiU" pitchFamily="18" charset="-120"/>
            </a:rPr>
            <a:t>Opinan sobre Contratos de Concesión, referidos a sectores regulados, en aspectos de su competencia como tarifas, acceso y calidad de servicio.</a:t>
          </a:r>
          <a:endParaRPr lang="es-ES" sz="1400" dirty="0"/>
        </a:p>
      </dgm:t>
    </dgm:pt>
    <dgm:pt modelId="{AF3BB7A8-DC9B-45B8-BC0E-7014A15A9A97}" type="parTrans" cxnId="{915E949C-A339-41FE-8AE9-34F9AAFA701D}">
      <dgm:prSet/>
      <dgm:spPr/>
      <dgm:t>
        <a:bodyPr/>
        <a:lstStyle/>
        <a:p>
          <a:endParaRPr lang="es-ES"/>
        </a:p>
      </dgm:t>
    </dgm:pt>
    <dgm:pt modelId="{2C58A3EC-8FA7-40F5-A7B0-212DC7F6118F}" type="sibTrans" cxnId="{915E949C-A339-41FE-8AE9-34F9AAFA701D}">
      <dgm:prSet/>
      <dgm:spPr/>
      <dgm:t>
        <a:bodyPr/>
        <a:lstStyle/>
        <a:p>
          <a:endParaRPr lang="es-ES"/>
        </a:p>
      </dgm:t>
    </dgm:pt>
    <dgm:pt modelId="{7F9AE31D-7518-4619-902E-6D9B3322AB4C}">
      <dgm:prSet custT="1"/>
      <dgm:spPr>
        <a:ln>
          <a:solidFill>
            <a:srgbClr val="CC3300"/>
          </a:solidFill>
        </a:ln>
      </dgm:spPr>
      <dgm:t>
        <a:bodyPr/>
        <a:lstStyle/>
        <a:p>
          <a:r>
            <a:rPr lang="es-PE" sz="1400" b="0" dirty="0" smtClean="0">
              <a:latin typeface="Tahoma" pitchFamily="34" charset="0"/>
              <a:ea typeface="PMingLiU" pitchFamily="18" charset="-120"/>
            </a:rPr>
            <a:t>Opina sobre la versión final de los contratos, en relación a capacidad presupuestal, responsabilidad fiscal, garantías, asignación de riesgos, entre otros asuntos. </a:t>
          </a:r>
          <a:endParaRPr lang="es-ES" sz="1400" dirty="0"/>
        </a:p>
      </dgm:t>
    </dgm:pt>
    <dgm:pt modelId="{D74772B3-DF13-459E-B70A-076E970E92F4}" type="parTrans" cxnId="{51D6C1BB-D5CD-4F84-94A2-4815C89299D6}">
      <dgm:prSet/>
      <dgm:spPr/>
      <dgm:t>
        <a:bodyPr/>
        <a:lstStyle/>
        <a:p>
          <a:endParaRPr lang="es-ES"/>
        </a:p>
      </dgm:t>
    </dgm:pt>
    <dgm:pt modelId="{E23424D6-F804-441E-A555-382DEA47DCA1}" type="sibTrans" cxnId="{51D6C1BB-D5CD-4F84-94A2-4815C89299D6}">
      <dgm:prSet/>
      <dgm:spPr/>
      <dgm:t>
        <a:bodyPr/>
        <a:lstStyle/>
        <a:p>
          <a:endParaRPr lang="es-ES"/>
        </a:p>
      </dgm:t>
    </dgm:pt>
    <dgm:pt modelId="{9F118A33-255D-47D9-A438-84F3C14529BA}" type="pres">
      <dgm:prSet presAssocID="{B977C43B-7576-4F41-AA32-26D708354E7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3381CD4-1845-4A55-AC63-CAEE43D5CCFB}" type="pres">
      <dgm:prSet presAssocID="{F1559C2C-4441-484D-8E96-513476E01A43}" presName="parentLin" presStyleCnt="0"/>
      <dgm:spPr/>
    </dgm:pt>
    <dgm:pt modelId="{7C1DFC28-BC7E-4045-942B-18878495E3DE}" type="pres">
      <dgm:prSet presAssocID="{F1559C2C-4441-484D-8E96-513476E01A43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2B904505-2785-4013-A3C5-45BE7D006F7E}" type="pres">
      <dgm:prSet presAssocID="{F1559C2C-4441-484D-8E96-513476E01A43}" presName="parentText" presStyleLbl="node1" presStyleIdx="0" presStyleCnt="4" custScaleX="13027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50DC3D-4EBD-41A4-AF6C-F4ADD41766FA}" type="pres">
      <dgm:prSet presAssocID="{F1559C2C-4441-484D-8E96-513476E01A43}" presName="negativeSpace" presStyleCnt="0"/>
      <dgm:spPr/>
    </dgm:pt>
    <dgm:pt modelId="{FDC86F00-DFFD-4754-9A2E-4D535815FC21}" type="pres">
      <dgm:prSet presAssocID="{F1559C2C-4441-484D-8E96-513476E01A43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B3141E-F96A-4C51-9BB8-A65EF6D2B712}" type="pres">
      <dgm:prSet presAssocID="{474BC6BF-D52D-4BB8-8366-8C65DB3A9DC3}" presName="spaceBetweenRectangles" presStyleCnt="0"/>
      <dgm:spPr/>
    </dgm:pt>
    <dgm:pt modelId="{F4403C4F-A441-4A14-BE00-4C95751C4E63}" type="pres">
      <dgm:prSet presAssocID="{F892344F-E841-4C2B-90BD-564CEFF25123}" presName="parentLin" presStyleCnt="0"/>
      <dgm:spPr/>
    </dgm:pt>
    <dgm:pt modelId="{CDBDD245-D25D-4AD6-B65A-7B8DF128E3A0}" type="pres">
      <dgm:prSet presAssocID="{F892344F-E841-4C2B-90BD-564CEFF25123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03238F5B-582F-46BB-85F6-C93476F5A366}" type="pres">
      <dgm:prSet presAssocID="{F892344F-E841-4C2B-90BD-564CEFF25123}" presName="parentText" presStyleLbl="node1" presStyleIdx="1" presStyleCnt="4" custScaleX="13027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333F02-803C-4F13-9C9D-19EA1EE2AFC9}" type="pres">
      <dgm:prSet presAssocID="{F892344F-E841-4C2B-90BD-564CEFF25123}" presName="negativeSpace" presStyleCnt="0"/>
      <dgm:spPr/>
    </dgm:pt>
    <dgm:pt modelId="{E437EB20-5EB5-4F2D-9D05-6824FDB53188}" type="pres">
      <dgm:prSet presAssocID="{F892344F-E841-4C2B-90BD-564CEFF25123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DC0022-6842-4C79-AD05-1DE273DD3A9B}" type="pres">
      <dgm:prSet presAssocID="{E2D3C09B-32B6-43D3-8F01-9F187D4118B6}" presName="spaceBetweenRectangles" presStyleCnt="0"/>
      <dgm:spPr/>
    </dgm:pt>
    <dgm:pt modelId="{402CD97C-43D4-4EA6-B5B1-55A98684E0E6}" type="pres">
      <dgm:prSet presAssocID="{4D1CDC94-6DE3-44F0-879D-CDE6A09F4B71}" presName="parentLin" presStyleCnt="0"/>
      <dgm:spPr/>
    </dgm:pt>
    <dgm:pt modelId="{7B8F24E8-D0EF-48A5-B82B-C26ACE709870}" type="pres">
      <dgm:prSet presAssocID="{4D1CDC94-6DE3-44F0-879D-CDE6A09F4B71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6FC1BFA1-F406-4436-830F-F769FD8213F3}" type="pres">
      <dgm:prSet presAssocID="{4D1CDC94-6DE3-44F0-879D-CDE6A09F4B71}" presName="parentText" presStyleLbl="node1" presStyleIdx="2" presStyleCnt="4" custScaleX="13027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7B8382-2BA8-47BC-B42C-B09A2E82A115}" type="pres">
      <dgm:prSet presAssocID="{4D1CDC94-6DE3-44F0-879D-CDE6A09F4B71}" presName="negativeSpace" presStyleCnt="0"/>
      <dgm:spPr/>
    </dgm:pt>
    <dgm:pt modelId="{EB486487-C3B8-42A0-8A43-F867D79C5171}" type="pres">
      <dgm:prSet presAssocID="{4D1CDC94-6DE3-44F0-879D-CDE6A09F4B71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E1AFDF-C619-4086-A2A9-C8973E0D503C}" type="pres">
      <dgm:prSet presAssocID="{D693FB9A-DDC7-4554-A82A-406071DEAF65}" presName="spaceBetweenRectangles" presStyleCnt="0"/>
      <dgm:spPr/>
    </dgm:pt>
    <dgm:pt modelId="{FF35A10E-E187-49B1-BEE0-A1A875551945}" type="pres">
      <dgm:prSet presAssocID="{FC681BA6-DDCE-453B-95AB-C6BA7EDB0915}" presName="parentLin" presStyleCnt="0"/>
      <dgm:spPr/>
    </dgm:pt>
    <dgm:pt modelId="{2402F045-FEB6-4453-B670-1ED05A19C308}" type="pres">
      <dgm:prSet presAssocID="{FC681BA6-DDCE-453B-95AB-C6BA7EDB0915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82444452-9ACD-40D0-8576-67905CE6CB97}" type="pres">
      <dgm:prSet presAssocID="{FC681BA6-DDCE-453B-95AB-C6BA7EDB0915}" presName="parentText" presStyleLbl="node1" presStyleIdx="3" presStyleCnt="4" custScaleX="13027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678319-4AA9-4C04-8338-76F6F6D125B3}" type="pres">
      <dgm:prSet presAssocID="{FC681BA6-DDCE-453B-95AB-C6BA7EDB0915}" presName="negativeSpace" presStyleCnt="0"/>
      <dgm:spPr/>
    </dgm:pt>
    <dgm:pt modelId="{78D63BE7-DD17-44CE-A8DD-B48376E0C96F}" type="pres">
      <dgm:prSet presAssocID="{FC681BA6-DDCE-453B-95AB-C6BA7EDB0915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9962011-5BA7-4259-87BF-26C6EAAEB0FE}" type="presOf" srcId="{2EC66B07-87C7-4F48-B4E5-32378FF8D952}" destId="{E437EB20-5EB5-4F2D-9D05-6824FDB53188}" srcOrd="0" destOrd="0" presId="urn:microsoft.com/office/officeart/2005/8/layout/list1"/>
    <dgm:cxn modelId="{B9631DB0-0272-47C7-8D08-46ED7F89B4E5}" type="presOf" srcId="{F892344F-E841-4C2B-90BD-564CEFF25123}" destId="{CDBDD245-D25D-4AD6-B65A-7B8DF128E3A0}" srcOrd="0" destOrd="0" presId="urn:microsoft.com/office/officeart/2005/8/layout/list1"/>
    <dgm:cxn modelId="{59AF5C53-2AC3-4CF2-8241-B07B41A59E88}" srcId="{B977C43B-7576-4F41-AA32-26D708354E7B}" destId="{FC681BA6-DDCE-453B-95AB-C6BA7EDB0915}" srcOrd="3" destOrd="0" parTransId="{5141740A-8C48-4DC8-9D04-2F5A4D28A324}" sibTransId="{EA977F45-FA29-4284-A00C-C057CC6E6EE0}"/>
    <dgm:cxn modelId="{2BB320F6-D423-4BF6-9F3C-8981720BC7A1}" type="presOf" srcId="{F892344F-E841-4C2B-90BD-564CEFF25123}" destId="{03238F5B-582F-46BB-85F6-C93476F5A366}" srcOrd="1" destOrd="0" presId="urn:microsoft.com/office/officeart/2005/8/layout/list1"/>
    <dgm:cxn modelId="{51D6C1BB-D5CD-4F84-94A2-4815C89299D6}" srcId="{FC681BA6-DDCE-453B-95AB-C6BA7EDB0915}" destId="{7F9AE31D-7518-4619-902E-6D9B3322AB4C}" srcOrd="0" destOrd="0" parTransId="{D74772B3-DF13-459E-B70A-076E970E92F4}" sibTransId="{E23424D6-F804-441E-A555-382DEA47DCA1}"/>
    <dgm:cxn modelId="{BCEAF9DC-C248-43A2-B097-8D10310CD9A5}" srcId="{B977C43B-7576-4F41-AA32-26D708354E7B}" destId="{F892344F-E841-4C2B-90BD-564CEFF25123}" srcOrd="1" destOrd="0" parTransId="{17389F50-54B8-4593-BA8D-DCD46A1FBAA5}" sibTransId="{E2D3C09B-32B6-43D3-8F01-9F187D4118B6}"/>
    <dgm:cxn modelId="{C651AACA-3DD2-4886-8EB2-8A17377D71AC}" srcId="{F892344F-E841-4C2B-90BD-564CEFF25123}" destId="{2EC66B07-87C7-4F48-B4E5-32378FF8D952}" srcOrd="0" destOrd="0" parTransId="{8DAC406F-206F-4838-9AB6-D29F13DCEEB7}" sibTransId="{30612C2C-966B-41AB-8C48-F2A89A521008}"/>
    <dgm:cxn modelId="{31DA83BA-2D10-4A23-93F6-5182291813BB}" type="presOf" srcId="{FC681BA6-DDCE-453B-95AB-C6BA7EDB0915}" destId="{82444452-9ACD-40D0-8576-67905CE6CB97}" srcOrd="1" destOrd="0" presId="urn:microsoft.com/office/officeart/2005/8/layout/list1"/>
    <dgm:cxn modelId="{FF4E0776-5FDD-45F6-8439-34DCA009BB49}" type="presOf" srcId="{F1559C2C-4441-484D-8E96-513476E01A43}" destId="{7C1DFC28-BC7E-4045-942B-18878495E3DE}" srcOrd="0" destOrd="0" presId="urn:microsoft.com/office/officeart/2005/8/layout/list1"/>
    <dgm:cxn modelId="{97F12C4F-5E9C-4384-A816-7B3C4EA8FDDB}" srcId="{F1559C2C-4441-484D-8E96-513476E01A43}" destId="{BCACA1C0-15F6-4CD8-AEA1-F4BF734B19B9}" srcOrd="0" destOrd="0" parTransId="{E9254BB1-F743-497D-95F6-0E31B66ADF94}" sibTransId="{A71AB1C3-0D1A-4469-A1A4-C327B51481A4}"/>
    <dgm:cxn modelId="{9B0C8CBA-5392-4FBD-9AD4-908ADEF22F16}" type="presOf" srcId="{B977C43B-7576-4F41-AA32-26D708354E7B}" destId="{9F118A33-255D-47D9-A438-84F3C14529BA}" srcOrd="0" destOrd="0" presId="urn:microsoft.com/office/officeart/2005/8/layout/list1"/>
    <dgm:cxn modelId="{25D77C62-195E-4549-AC7A-D219E06A8440}" type="presOf" srcId="{F1559C2C-4441-484D-8E96-513476E01A43}" destId="{2B904505-2785-4013-A3C5-45BE7D006F7E}" srcOrd="1" destOrd="0" presId="urn:microsoft.com/office/officeart/2005/8/layout/list1"/>
    <dgm:cxn modelId="{CCCFF81E-0821-4309-B9E9-A8A6454E5C14}" type="presOf" srcId="{BCACA1C0-15F6-4CD8-AEA1-F4BF734B19B9}" destId="{FDC86F00-DFFD-4754-9A2E-4D535815FC21}" srcOrd="0" destOrd="0" presId="urn:microsoft.com/office/officeart/2005/8/layout/list1"/>
    <dgm:cxn modelId="{915E949C-A339-41FE-8AE9-34F9AAFA701D}" srcId="{4D1CDC94-6DE3-44F0-879D-CDE6A09F4B71}" destId="{94E61552-32E2-4AEA-91B0-D24E12414D05}" srcOrd="0" destOrd="0" parTransId="{AF3BB7A8-DC9B-45B8-BC0E-7014A15A9A97}" sibTransId="{2C58A3EC-8FA7-40F5-A7B0-212DC7F6118F}"/>
    <dgm:cxn modelId="{76AB5057-720D-4E8D-B104-5020C7024339}" type="presOf" srcId="{94E61552-32E2-4AEA-91B0-D24E12414D05}" destId="{EB486487-C3B8-42A0-8A43-F867D79C5171}" srcOrd="0" destOrd="0" presId="urn:microsoft.com/office/officeart/2005/8/layout/list1"/>
    <dgm:cxn modelId="{623E8647-B1AE-40BA-B08A-384F9D7297FC}" type="presOf" srcId="{4D1CDC94-6DE3-44F0-879D-CDE6A09F4B71}" destId="{7B8F24E8-D0EF-48A5-B82B-C26ACE709870}" srcOrd="0" destOrd="0" presId="urn:microsoft.com/office/officeart/2005/8/layout/list1"/>
    <dgm:cxn modelId="{9920D3E8-FA80-4C3D-B02B-92B605D51568}" type="presOf" srcId="{FC681BA6-DDCE-453B-95AB-C6BA7EDB0915}" destId="{2402F045-FEB6-4453-B670-1ED05A19C308}" srcOrd="0" destOrd="0" presId="urn:microsoft.com/office/officeart/2005/8/layout/list1"/>
    <dgm:cxn modelId="{16A7A75F-96C6-4100-9C0A-BD37BC3C30D8}" type="presOf" srcId="{4D1CDC94-6DE3-44F0-879D-CDE6A09F4B71}" destId="{6FC1BFA1-F406-4436-830F-F769FD8213F3}" srcOrd="1" destOrd="0" presId="urn:microsoft.com/office/officeart/2005/8/layout/list1"/>
    <dgm:cxn modelId="{4BC7A7E5-DEB6-412B-9E2A-34B33066D25A}" type="presOf" srcId="{7F9AE31D-7518-4619-902E-6D9B3322AB4C}" destId="{78D63BE7-DD17-44CE-A8DD-B48376E0C96F}" srcOrd="0" destOrd="0" presId="urn:microsoft.com/office/officeart/2005/8/layout/list1"/>
    <dgm:cxn modelId="{944988A4-19C8-4522-BC45-5FE6E26EE94A}" srcId="{B977C43B-7576-4F41-AA32-26D708354E7B}" destId="{F1559C2C-4441-484D-8E96-513476E01A43}" srcOrd="0" destOrd="0" parTransId="{41A5B189-2DE3-42A4-A8E2-B61AD940FA78}" sibTransId="{474BC6BF-D52D-4BB8-8366-8C65DB3A9DC3}"/>
    <dgm:cxn modelId="{E910D1F8-5A02-4ABE-8369-1397F6980DC8}" srcId="{B977C43B-7576-4F41-AA32-26D708354E7B}" destId="{4D1CDC94-6DE3-44F0-879D-CDE6A09F4B71}" srcOrd="2" destOrd="0" parTransId="{CA261ECF-EA46-4D15-9CFB-6421AAEF39C7}" sibTransId="{D693FB9A-DDC7-4554-A82A-406071DEAF65}"/>
    <dgm:cxn modelId="{987B861C-3733-4D91-8E7A-2414F45327B6}" type="presParOf" srcId="{9F118A33-255D-47D9-A438-84F3C14529BA}" destId="{F3381CD4-1845-4A55-AC63-CAEE43D5CCFB}" srcOrd="0" destOrd="0" presId="urn:microsoft.com/office/officeart/2005/8/layout/list1"/>
    <dgm:cxn modelId="{711FDD1C-0E59-4845-86CE-74E55DA35280}" type="presParOf" srcId="{F3381CD4-1845-4A55-AC63-CAEE43D5CCFB}" destId="{7C1DFC28-BC7E-4045-942B-18878495E3DE}" srcOrd="0" destOrd="0" presId="urn:microsoft.com/office/officeart/2005/8/layout/list1"/>
    <dgm:cxn modelId="{315D6BAC-C8BD-405A-8C93-D38FB52CCA5B}" type="presParOf" srcId="{F3381CD4-1845-4A55-AC63-CAEE43D5CCFB}" destId="{2B904505-2785-4013-A3C5-45BE7D006F7E}" srcOrd="1" destOrd="0" presId="urn:microsoft.com/office/officeart/2005/8/layout/list1"/>
    <dgm:cxn modelId="{CBB2054C-F84A-4FBE-8140-2E7E180D7BA6}" type="presParOf" srcId="{9F118A33-255D-47D9-A438-84F3C14529BA}" destId="{7950DC3D-4EBD-41A4-AF6C-F4ADD41766FA}" srcOrd="1" destOrd="0" presId="urn:microsoft.com/office/officeart/2005/8/layout/list1"/>
    <dgm:cxn modelId="{2A0C9CD5-72B9-47BF-B04C-CEF3D0AE74E0}" type="presParOf" srcId="{9F118A33-255D-47D9-A438-84F3C14529BA}" destId="{FDC86F00-DFFD-4754-9A2E-4D535815FC21}" srcOrd="2" destOrd="0" presId="urn:microsoft.com/office/officeart/2005/8/layout/list1"/>
    <dgm:cxn modelId="{F032C245-DE41-45CD-BF3F-5F3E729F228F}" type="presParOf" srcId="{9F118A33-255D-47D9-A438-84F3C14529BA}" destId="{7EB3141E-F96A-4C51-9BB8-A65EF6D2B712}" srcOrd="3" destOrd="0" presId="urn:microsoft.com/office/officeart/2005/8/layout/list1"/>
    <dgm:cxn modelId="{146CEC42-A369-4241-82A0-D3873B867E6C}" type="presParOf" srcId="{9F118A33-255D-47D9-A438-84F3C14529BA}" destId="{F4403C4F-A441-4A14-BE00-4C95751C4E63}" srcOrd="4" destOrd="0" presId="urn:microsoft.com/office/officeart/2005/8/layout/list1"/>
    <dgm:cxn modelId="{6640AFC3-656D-4ABC-A35F-934D5248921F}" type="presParOf" srcId="{F4403C4F-A441-4A14-BE00-4C95751C4E63}" destId="{CDBDD245-D25D-4AD6-B65A-7B8DF128E3A0}" srcOrd="0" destOrd="0" presId="urn:microsoft.com/office/officeart/2005/8/layout/list1"/>
    <dgm:cxn modelId="{CD73E6A0-EB39-4830-B8A7-96E40BDF9AB4}" type="presParOf" srcId="{F4403C4F-A441-4A14-BE00-4C95751C4E63}" destId="{03238F5B-582F-46BB-85F6-C93476F5A366}" srcOrd="1" destOrd="0" presId="urn:microsoft.com/office/officeart/2005/8/layout/list1"/>
    <dgm:cxn modelId="{365C70D9-88F9-4FFE-AB43-39FE3691DC28}" type="presParOf" srcId="{9F118A33-255D-47D9-A438-84F3C14529BA}" destId="{0F333F02-803C-4F13-9C9D-19EA1EE2AFC9}" srcOrd="5" destOrd="0" presId="urn:microsoft.com/office/officeart/2005/8/layout/list1"/>
    <dgm:cxn modelId="{6F5420BF-53CD-4146-AD87-EFF8B36AEF47}" type="presParOf" srcId="{9F118A33-255D-47D9-A438-84F3C14529BA}" destId="{E437EB20-5EB5-4F2D-9D05-6824FDB53188}" srcOrd="6" destOrd="0" presId="urn:microsoft.com/office/officeart/2005/8/layout/list1"/>
    <dgm:cxn modelId="{1FBB2483-2A47-4006-8DD1-D2B9D04A2C7A}" type="presParOf" srcId="{9F118A33-255D-47D9-A438-84F3C14529BA}" destId="{D3DC0022-6842-4C79-AD05-1DE273DD3A9B}" srcOrd="7" destOrd="0" presId="urn:microsoft.com/office/officeart/2005/8/layout/list1"/>
    <dgm:cxn modelId="{CC8C4FEE-B20D-4EBC-A9FE-53A033AD9CFE}" type="presParOf" srcId="{9F118A33-255D-47D9-A438-84F3C14529BA}" destId="{402CD97C-43D4-4EA6-B5B1-55A98684E0E6}" srcOrd="8" destOrd="0" presId="urn:microsoft.com/office/officeart/2005/8/layout/list1"/>
    <dgm:cxn modelId="{589695BC-78A2-465F-BCE8-678424B844AE}" type="presParOf" srcId="{402CD97C-43D4-4EA6-B5B1-55A98684E0E6}" destId="{7B8F24E8-D0EF-48A5-B82B-C26ACE709870}" srcOrd="0" destOrd="0" presId="urn:microsoft.com/office/officeart/2005/8/layout/list1"/>
    <dgm:cxn modelId="{C2A5B253-0949-4F56-9008-82F424F11F4B}" type="presParOf" srcId="{402CD97C-43D4-4EA6-B5B1-55A98684E0E6}" destId="{6FC1BFA1-F406-4436-830F-F769FD8213F3}" srcOrd="1" destOrd="0" presId="urn:microsoft.com/office/officeart/2005/8/layout/list1"/>
    <dgm:cxn modelId="{7AF98856-02E5-475B-BE9D-F5F70624C9F4}" type="presParOf" srcId="{9F118A33-255D-47D9-A438-84F3C14529BA}" destId="{077B8382-2BA8-47BC-B42C-B09A2E82A115}" srcOrd="9" destOrd="0" presId="urn:microsoft.com/office/officeart/2005/8/layout/list1"/>
    <dgm:cxn modelId="{442A27C5-73FD-4427-A7DC-DFD53F37EF2B}" type="presParOf" srcId="{9F118A33-255D-47D9-A438-84F3C14529BA}" destId="{EB486487-C3B8-42A0-8A43-F867D79C5171}" srcOrd="10" destOrd="0" presId="urn:microsoft.com/office/officeart/2005/8/layout/list1"/>
    <dgm:cxn modelId="{6CDA12EB-CF38-430A-A601-8690BDEEEEA4}" type="presParOf" srcId="{9F118A33-255D-47D9-A438-84F3C14529BA}" destId="{D3E1AFDF-C619-4086-A2A9-C8973E0D503C}" srcOrd="11" destOrd="0" presId="urn:microsoft.com/office/officeart/2005/8/layout/list1"/>
    <dgm:cxn modelId="{F3522052-EE17-4BB5-94BC-0E182A9DFD2C}" type="presParOf" srcId="{9F118A33-255D-47D9-A438-84F3C14529BA}" destId="{FF35A10E-E187-49B1-BEE0-A1A875551945}" srcOrd="12" destOrd="0" presId="urn:microsoft.com/office/officeart/2005/8/layout/list1"/>
    <dgm:cxn modelId="{F35A7327-E24B-49AB-9EDF-C15418C90BE6}" type="presParOf" srcId="{FF35A10E-E187-49B1-BEE0-A1A875551945}" destId="{2402F045-FEB6-4453-B670-1ED05A19C308}" srcOrd="0" destOrd="0" presId="urn:microsoft.com/office/officeart/2005/8/layout/list1"/>
    <dgm:cxn modelId="{C4F86C31-8134-4FF4-9847-1508E664D4EF}" type="presParOf" srcId="{FF35A10E-E187-49B1-BEE0-A1A875551945}" destId="{82444452-9ACD-40D0-8576-67905CE6CB97}" srcOrd="1" destOrd="0" presId="urn:microsoft.com/office/officeart/2005/8/layout/list1"/>
    <dgm:cxn modelId="{D2AA4EAE-CF20-4653-BFD8-FF37FE927611}" type="presParOf" srcId="{9F118A33-255D-47D9-A438-84F3C14529BA}" destId="{11678319-4AA9-4C04-8338-76F6F6D125B3}" srcOrd="13" destOrd="0" presId="urn:microsoft.com/office/officeart/2005/8/layout/list1"/>
    <dgm:cxn modelId="{8ACB811D-9CE4-4B50-97AE-914C425C3390}" type="presParOf" srcId="{9F118A33-255D-47D9-A438-84F3C14529BA}" destId="{78D63BE7-DD17-44CE-A8DD-B48376E0C96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77C43B-7576-4F41-AA32-26D708354E7B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ES"/>
        </a:p>
      </dgm:t>
    </dgm:pt>
    <dgm:pt modelId="{F1559C2C-4441-484D-8E96-513476E01A43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ES" sz="1600" b="1" dirty="0" smtClean="0">
              <a:latin typeface="Tahoma" pitchFamily="34" charset="0"/>
              <a:cs typeface="Tahoma" pitchFamily="34" charset="0"/>
            </a:rPr>
            <a:t>Sector Privado</a:t>
          </a:r>
          <a:endParaRPr lang="es-ES" sz="1600" b="1" dirty="0">
            <a:latin typeface="Tahoma" pitchFamily="34" charset="0"/>
            <a:cs typeface="Tahoma" pitchFamily="34" charset="0"/>
          </a:endParaRPr>
        </a:p>
      </dgm:t>
    </dgm:pt>
    <dgm:pt modelId="{41A5B189-2DE3-42A4-A8E2-B61AD940FA78}" type="parTrans" cxnId="{944988A4-19C8-4522-BC45-5FE6E26EE94A}">
      <dgm:prSet/>
      <dgm:spPr/>
      <dgm:t>
        <a:bodyPr/>
        <a:lstStyle/>
        <a:p>
          <a:endParaRPr lang="es-ES"/>
        </a:p>
      </dgm:t>
    </dgm:pt>
    <dgm:pt modelId="{474BC6BF-D52D-4BB8-8366-8C65DB3A9DC3}" type="sibTrans" cxnId="{944988A4-19C8-4522-BC45-5FE6E26EE94A}">
      <dgm:prSet/>
      <dgm:spPr/>
      <dgm:t>
        <a:bodyPr/>
        <a:lstStyle/>
        <a:p>
          <a:endParaRPr lang="es-ES"/>
        </a:p>
      </dgm:t>
    </dgm:pt>
    <dgm:pt modelId="{BCACA1C0-15F6-4CD8-AEA1-F4BF734B19B9}">
      <dgm:prSet custT="1"/>
      <dgm:spPr>
        <a:ln>
          <a:solidFill>
            <a:srgbClr val="CC3300"/>
          </a:solidFill>
        </a:ln>
      </dgm:spPr>
      <dgm:t>
        <a:bodyPr/>
        <a:lstStyle/>
        <a:p>
          <a:pPr algn="just"/>
          <a:r>
            <a:rPr lang="es-PE" sz="1400" b="0" dirty="0" smtClean="0">
              <a:latin typeface="Tahoma" pitchFamily="34" charset="0"/>
              <a:ea typeface="PMingLiU" pitchFamily="18" charset="-120"/>
            </a:rPr>
            <a:t>Participan como potenciales inversionistas en los concursos de adjudicación, ofreciendo sus recursos, experiencia y </a:t>
          </a:r>
          <a:r>
            <a:rPr lang="es-PE" sz="1400" b="0" dirty="0" err="1" smtClean="0">
              <a:latin typeface="Tahoma" pitchFamily="34" charset="0"/>
              <a:ea typeface="PMingLiU" pitchFamily="18" charset="-120"/>
            </a:rPr>
            <a:t>know</a:t>
          </a:r>
          <a:r>
            <a:rPr lang="es-PE" sz="1400" b="0" dirty="0" smtClean="0">
              <a:latin typeface="Tahoma" pitchFamily="34" charset="0"/>
              <a:ea typeface="PMingLiU" pitchFamily="18" charset="-120"/>
            </a:rPr>
            <a:t> </a:t>
          </a:r>
          <a:r>
            <a:rPr lang="es-PE" sz="1400" b="0" dirty="0" err="1" smtClean="0">
              <a:latin typeface="Tahoma" pitchFamily="34" charset="0"/>
              <a:ea typeface="PMingLiU" pitchFamily="18" charset="-120"/>
            </a:rPr>
            <a:t>how</a:t>
          </a:r>
          <a:r>
            <a:rPr lang="es-PE" sz="1400" b="0" dirty="0" smtClean="0">
              <a:latin typeface="Tahoma" pitchFamily="34" charset="0"/>
              <a:ea typeface="PMingLiU" pitchFamily="18" charset="-120"/>
            </a:rPr>
            <a:t> al Proyecto</a:t>
          </a:r>
          <a:endParaRPr lang="es-ES" sz="1400" dirty="0"/>
        </a:p>
      </dgm:t>
    </dgm:pt>
    <dgm:pt modelId="{E9254BB1-F743-497D-95F6-0E31B66ADF94}" type="parTrans" cxnId="{97F12C4F-5E9C-4384-A816-7B3C4EA8FDDB}">
      <dgm:prSet/>
      <dgm:spPr/>
      <dgm:t>
        <a:bodyPr/>
        <a:lstStyle/>
        <a:p>
          <a:endParaRPr lang="es-ES"/>
        </a:p>
      </dgm:t>
    </dgm:pt>
    <dgm:pt modelId="{A71AB1C3-0D1A-4469-A1A4-C327B51481A4}" type="sibTrans" cxnId="{97F12C4F-5E9C-4384-A816-7B3C4EA8FDDB}">
      <dgm:prSet/>
      <dgm:spPr/>
      <dgm:t>
        <a:bodyPr/>
        <a:lstStyle/>
        <a:p>
          <a:endParaRPr lang="es-ES"/>
        </a:p>
      </dgm:t>
    </dgm:pt>
    <dgm:pt modelId="{9F118A33-255D-47D9-A438-84F3C14529BA}" type="pres">
      <dgm:prSet presAssocID="{B977C43B-7576-4F41-AA32-26D708354E7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3381CD4-1845-4A55-AC63-CAEE43D5CCFB}" type="pres">
      <dgm:prSet presAssocID="{F1559C2C-4441-484D-8E96-513476E01A43}" presName="parentLin" presStyleCnt="0"/>
      <dgm:spPr/>
    </dgm:pt>
    <dgm:pt modelId="{7C1DFC28-BC7E-4045-942B-18878495E3DE}" type="pres">
      <dgm:prSet presAssocID="{F1559C2C-4441-484D-8E96-513476E01A43}" presName="parentLeftMargin" presStyleLbl="node1" presStyleIdx="0" presStyleCnt="1"/>
      <dgm:spPr/>
      <dgm:t>
        <a:bodyPr/>
        <a:lstStyle/>
        <a:p>
          <a:endParaRPr lang="es-ES"/>
        </a:p>
      </dgm:t>
    </dgm:pt>
    <dgm:pt modelId="{2B904505-2785-4013-A3C5-45BE7D006F7E}" type="pres">
      <dgm:prSet presAssocID="{F1559C2C-4441-484D-8E96-513476E01A43}" presName="parentText" presStyleLbl="node1" presStyleIdx="0" presStyleCnt="1" custScaleX="130277" custScaleY="41217" custLinFactNeighborY="-6004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50DC3D-4EBD-41A4-AF6C-F4ADD41766FA}" type="pres">
      <dgm:prSet presAssocID="{F1559C2C-4441-484D-8E96-513476E01A43}" presName="negativeSpace" presStyleCnt="0"/>
      <dgm:spPr/>
    </dgm:pt>
    <dgm:pt modelId="{FDC86F00-DFFD-4754-9A2E-4D535815FC21}" type="pres">
      <dgm:prSet presAssocID="{F1559C2C-4441-484D-8E96-513476E01A43}" presName="childText" presStyleLbl="conFgAcc1" presStyleIdx="0" presStyleCnt="1" custLinFactY="-13331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8B32BC0-971C-4D5A-95A7-C91721595202}" type="presOf" srcId="{B977C43B-7576-4F41-AA32-26D708354E7B}" destId="{9F118A33-255D-47D9-A438-84F3C14529BA}" srcOrd="0" destOrd="0" presId="urn:microsoft.com/office/officeart/2005/8/layout/list1"/>
    <dgm:cxn modelId="{944988A4-19C8-4522-BC45-5FE6E26EE94A}" srcId="{B977C43B-7576-4F41-AA32-26D708354E7B}" destId="{F1559C2C-4441-484D-8E96-513476E01A43}" srcOrd="0" destOrd="0" parTransId="{41A5B189-2DE3-42A4-A8E2-B61AD940FA78}" sibTransId="{474BC6BF-D52D-4BB8-8366-8C65DB3A9DC3}"/>
    <dgm:cxn modelId="{B155F13E-EF35-4CA3-8F32-C462AD643818}" type="presOf" srcId="{BCACA1C0-15F6-4CD8-AEA1-F4BF734B19B9}" destId="{FDC86F00-DFFD-4754-9A2E-4D535815FC21}" srcOrd="0" destOrd="0" presId="urn:microsoft.com/office/officeart/2005/8/layout/list1"/>
    <dgm:cxn modelId="{941B2D46-0B61-42C7-8120-30C804B6ADB4}" type="presOf" srcId="{F1559C2C-4441-484D-8E96-513476E01A43}" destId="{2B904505-2785-4013-A3C5-45BE7D006F7E}" srcOrd="1" destOrd="0" presId="urn:microsoft.com/office/officeart/2005/8/layout/list1"/>
    <dgm:cxn modelId="{FCA302E0-285A-42BD-B4DE-7D35D7739EC2}" type="presOf" srcId="{F1559C2C-4441-484D-8E96-513476E01A43}" destId="{7C1DFC28-BC7E-4045-942B-18878495E3DE}" srcOrd="0" destOrd="0" presId="urn:microsoft.com/office/officeart/2005/8/layout/list1"/>
    <dgm:cxn modelId="{97F12C4F-5E9C-4384-A816-7B3C4EA8FDDB}" srcId="{F1559C2C-4441-484D-8E96-513476E01A43}" destId="{BCACA1C0-15F6-4CD8-AEA1-F4BF734B19B9}" srcOrd="0" destOrd="0" parTransId="{E9254BB1-F743-497D-95F6-0E31B66ADF94}" sibTransId="{A71AB1C3-0D1A-4469-A1A4-C327B51481A4}"/>
    <dgm:cxn modelId="{114245BA-E33D-487C-A4F9-724BA03A44F8}" type="presParOf" srcId="{9F118A33-255D-47D9-A438-84F3C14529BA}" destId="{F3381CD4-1845-4A55-AC63-CAEE43D5CCFB}" srcOrd="0" destOrd="0" presId="urn:microsoft.com/office/officeart/2005/8/layout/list1"/>
    <dgm:cxn modelId="{EB79642A-DE77-4399-8912-29B4BF00949E}" type="presParOf" srcId="{F3381CD4-1845-4A55-AC63-CAEE43D5CCFB}" destId="{7C1DFC28-BC7E-4045-942B-18878495E3DE}" srcOrd="0" destOrd="0" presId="urn:microsoft.com/office/officeart/2005/8/layout/list1"/>
    <dgm:cxn modelId="{015CBF5C-5277-4A50-A318-ED9CB70A07FA}" type="presParOf" srcId="{F3381CD4-1845-4A55-AC63-CAEE43D5CCFB}" destId="{2B904505-2785-4013-A3C5-45BE7D006F7E}" srcOrd="1" destOrd="0" presId="urn:microsoft.com/office/officeart/2005/8/layout/list1"/>
    <dgm:cxn modelId="{B9F9201B-DD97-4287-A0B7-474AD43BED36}" type="presParOf" srcId="{9F118A33-255D-47D9-A438-84F3C14529BA}" destId="{7950DC3D-4EBD-41A4-AF6C-F4ADD41766FA}" srcOrd="1" destOrd="0" presId="urn:microsoft.com/office/officeart/2005/8/layout/list1"/>
    <dgm:cxn modelId="{E071C226-CF81-4F23-994F-4656FB182900}" type="presParOf" srcId="{9F118A33-255D-47D9-A438-84F3C14529BA}" destId="{FDC86F00-DFFD-4754-9A2E-4D535815FC2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893F01-6568-426D-B116-EBDE1F145D74}">
      <dsp:nvSpPr>
        <dsp:cNvPr id="0" name=""/>
        <dsp:cNvSpPr/>
      </dsp:nvSpPr>
      <dsp:spPr>
        <a:xfrm>
          <a:off x="2671874" y="99"/>
          <a:ext cx="2352451" cy="235245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Crecimiento</a:t>
          </a:r>
          <a:r>
            <a:rPr lang="en-US" sz="20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Económico,     </a:t>
          </a:r>
          <a:r>
            <a:rPr lang="en-US" sz="2000" b="1" kern="1200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Estabilidad</a:t>
          </a:r>
          <a:r>
            <a:rPr lang="en-US" sz="20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y </a:t>
          </a:r>
          <a:r>
            <a:rPr lang="en-US" sz="2000" b="1" kern="1200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Políticas</a:t>
          </a:r>
          <a:r>
            <a:rPr lang="en-US" sz="20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000" b="1" kern="1200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Sociales</a:t>
          </a:r>
          <a:r>
            <a:rPr lang="en-US" sz="20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endParaRPr lang="en-US" sz="20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671874" y="99"/>
        <a:ext cx="2352451" cy="2352451"/>
      </dsp:txXfrm>
    </dsp:sp>
    <dsp:sp modelId="{714AC750-69C5-4AF4-8FF2-A6FE47FED932}">
      <dsp:nvSpPr>
        <dsp:cNvPr id="0" name=""/>
        <dsp:cNvSpPr/>
      </dsp:nvSpPr>
      <dsp:spPr>
        <a:xfrm rot="3600000">
          <a:off x="4409705" y="2292819"/>
          <a:ext cx="624394" cy="7939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3600000">
        <a:off x="4409705" y="2292819"/>
        <a:ext cx="624394" cy="793952"/>
      </dsp:txXfrm>
    </dsp:sp>
    <dsp:sp modelId="{6A3E9616-BC24-4BCE-832F-43009E228B4C}">
      <dsp:nvSpPr>
        <dsp:cNvPr id="0" name=""/>
        <dsp:cNvSpPr/>
      </dsp:nvSpPr>
      <dsp:spPr>
        <a:xfrm>
          <a:off x="4437151" y="3057649"/>
          <a:ext cx="2352451" cy="235245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Disminución</a:t>
          </a:r>
          <a:r>
            <a:rPr lang="en-US" sz="20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de la </a:t>
          </a:r>
          <a:r>
            <a:rPr lang="en-US" sz="2000" b="1" kern="1200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Pobreza</a:t>
          </a:r>
          <a:r>
            <a:rPr lang="en-US" sz="20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y la </a:t>
          </a:r>
          <a:r>
            <a:rPr lang="en-US" sz="2000" b="1" kern="1200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Desigualdad</a:t>
          </a:r>
          <a:endParaRPr lang="en-US" sz="20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4437151" y="3057649"/>
        <a:ext cx="2352451" cy="2352451"/>
      </dsp:txXfrm>
    </dsp:sp>
    <dsp:sp modelId="{35E1A97F-73AA-4653-9410-62E4826456C6}">
      <dsp:nvSpPr>
        <dsp:cNvPr id="0" name=""/>
        <dsp:cNvSpPr/>
      </dsp:nvSpPr>
      <dsp:spPr>
        <a:xfrm rot="10800000">
          <a:off x="3553574" y="3836898"/>
          <a:ext cx="624394" cy="7939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 rot="10800000">
        <a:off x="3553574" y="3836898"/>
        <a:ext cx="624394" cy="793952"/>
      </dsp:txXfrm>
    </dsp:sp>
    <dsp:sp modelId="{D2170B7F-4F68-4A26-AFAB-D48913297B30}">
      <dsp:nvSpPr>
        <dsp:cNvPr id="0" name=""/>
        <dsp:cNvSpPr/>
      </dsp:nvSpPr>
      <dsp:spPr>
        <a:xfrm>
          <a:off x="906596" y="3057649"/>
          <a:ext cx="2352451" cy="235245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Mercados</a:t>
          </a:r>
          <a:r>
            <a:rPr lang="en-US" sz="20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000" b="1" kern="1200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más</a:t>
          </a:r>
          <a:r>
            <a:rPr lang="en-US" sz="20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000" b="1" kern="1200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grandes</a:t>
          </a:r>
          <a:r>
            <a:rPr lang="en-US" sz="20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y </a:t>
          </a:r>
          <a:r>
            <a:rPr lang="en-US" sz="2000" b="1" kern="1200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mejor</a:t>
          </a:r>
          <a:r>
            <a:rPr lang="en-US" sz="20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000" b="1" kern="1200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clima</a:t>
          </a:r>
          <a:r>
            <a:rPr lang="en-US" sz="20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social </a:t>
          </a:r>
          <a:r>
            <a:rPr lang="en-US" sz="2000" b="1" kern="1200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para</a:t>
          </a:r>
          <a:r>
            <a:rPr lang="en-US" sz="20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la </a:t>
          </a:r>
          <a:r>
            <a:rPr lang="en-US" sz="2000" b="1" kern="1200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inversión</a:t>
          </a:r>
          <a:endParaRPr lang="en-US" sz="20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906596" y="3057649"/>
        <a:ext cx="2352451" cy="2352451"/>
      </dsp:txXfrm>
    </dsp:sp>
    <dsp:sp modelId="{C638F250-E330-47E2-9B26-F7C861604FCF}">
      <dsp:nvSpPr>
        <dsp:cNvPr id="0" name=""/>
        <dsp:cNvSpPr/>
      </dsp:nvSpPr>
      <dsp:spPr>
        <a:xfrm rot="18000000">
          <a:off x="2644428" y="2323427"/>
          <a:ext cx="624394" cy="7939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 rot="18000000">
        <a:off x="2644428" y="2323427"/>
        <a:ext cx="624394" cy="79395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C86F00-DFFD-4754-9A2E-4D535815FC21}">
      <dsp:nvSpPr>
        <dsp:cNvPr id="0" name=""/>
        <dsp:cNvSpPr/>
      </dsp:nvSpPr>
      <dsp:spPr>
        <a:xfrm>
          <a:off x="0" y="230319"/>
          <a:ext cx="8276841" cy="826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375" tIns="312420" rIns="642375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b="0" kern="1200" dirty="0" smtClean="0">
              <a:latin typeface="Tahoma" pitchFamily="34" charset="0"/>
              <a:ea typeface="PMingLiU" pitchFamily="18" charset="-120"/>
            </a:rPr>
            <a:t>Identifican y formulan los proyectos de infraestructura o de prestación de servicios públicos que pueden realizarse bajo el esquema de APP. </a:t>
          </a:r>
          <a:endParaRPr lang="es-ES" sz="1400" kern="1200" dirty="0"/>
        </a:p>
      </dsp:txBody>
      <dsp:txXfrm>
        <a:off x="0" y="230319"/>
        <a:ext cx="8276841" cy="826875"/>
      </dsp:txXfrm>
    </dsp:sp>
    <dsp:sp modelId="{2B904505-2785-4013-A3C5-45BE7D006F7E}">
      <dsp:nvSpPr>
        <dsp:cNvPr id="0" name=""/>
        <dsp:cNvSpPr/>
      </dsp:nvSpPr>
      <dsp:spPr>
        <a:xfrm>
          <a:off x="413842" y="8919"/>
          <a:ext cx="7547975" cy="44280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991" tIns="0" rIns="21899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Tahoma" pitchFamily="34" charset="0"/>
              <a:cs typeface="Tahoma" pitchFamily="34" charset="0"/>
            </a:rPr>
            <a:t>Sector, Gobierno Regional o Local</a:t>
          </a:r>
          <a:endParaRPr lang="es-ES" sz="1600" b="1" kern="1200" dirty="0">
            <a:latin typeface="Tahoma" pitchFamily="34" charset="0"/>
            <a:cs typeface="Tahoma" pitchFamily="34" charset="0"/>
          </a:endParaRPr>
        </a:p>
      </dsp:txBody>
      <dsp:txXfrm>
        <a:off x="413842" y="8919"/>
        <a:ext cx="7547975" cy="442800"/>
      </dsp:txXfrm>
    </dsp:sp>
    <dsp:sp modelId="{E437EB20-5EB5-4F2D-9D05-6824FDB53188}">
      <dsp:nvSpPr>
        <dsp:cNvPr id="0" name=""/>
        <dsp:cNvSpPr/>
      </dsp:nvSpPr>
      <dsp:spPr>
        <a:xfrm>
          <a:off x="0" y="1359594"/>
          <a:ext cx="8276841" cy="1204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375" tIns="312420" rIns="642375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b="0" kern="1200" dirty="0" smtClean="0">
              <a:latin typeface="Tahoma" pitchFamily="34" charset="0"/>
              <a:ea typeface="PMingLiU" pitchFamily="18" charset="-120"/>
            </a:rPr>
            <a:t>Responsables del proceso de promoción de la inversión privada. PROINVERSION es la OPIP de alcance nacional. En los demás casos, el OPIP es un </a:t>
          </a:r>
          <a:r>
            <a:rPr lang="es-ES" sz="1400" b="0" kern="1200" dirty="0" smtClean="0">
              <a:latin typeface="Tahoma" pitchFamily="34" charset="0"/>
              <a:ea typeface="PMingLiU" pitchFamily="18" charset="-120"/>
            </a:rPr>
            <a:t>órgano del Gobierno Regional o Local designado. El órgano máximo de estos Organismos Promotores de la Inversión Privada es el respectivo Consejo Regional o Concejo Municipal. </a:t>
          </a:r>
          <a:endParaRPr lang="es-ES" sz="1400" kern="1200" dirty="0"/>
        </a:p>
      </dsp:txBody>
      <dsp:txXfrm>
        <a:off x="0" y="1359594"/>
        <a:ext cx="8276841" cy="1204875"/>
      </dsp:txXfrm>
    </dsp:sp>
    <dsp:sp modelId="{03238F5B-582F-46BB-85F6-C93476F5A366}">
      <dsp:nvSpPr>
        <dsp:cNvPr id="0" name=""/>
        <dsp:cNvSpPr/>
      </dsp:nvSpPr>
      <dsp:spPr>
        <a:xfrm>
          <a:off x="413842" y="1138194"/>
          <a:ext cx="7547975" cy="44280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991" tIns="0" rIns="21899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>
              <a:latin typeface="Tahoma" pitchFamily="34" charset="0"/>
              <a:ea typeface="PMingLiU" pitchFamily="18" charset="-120"/>
              <a:cs typeface="Tahoma" pitchFamily="34" charset="0"/>
            </a:rPr>
            <a:t>Organismos Promotores de la Inversión Privada (OPIP)</a:t>
          </a:r>
          <a:endParaRPr lang="es-ES" sz="1600" b="1" kern="1200" dirty="0">
            <a:latin typeface="Tahoma" pitchFamily="34" charset="0"/>
            <a:cs typeface="Tahoma" pitchFamily="34" charset="0"/>
          </a:endParaRPr>
        </a:p>
      </dsp:txBody>
      <dsp:txXfrm>
        <a:off x="413842" y="1138194"/>
        <a:ext cx="7547975" cy="442800"/>
      </dsp:txXfrm>
    </dsp:sp>
    <dsp:sp modelId="{EB486487-C3B8-42A0-8A43-F867D79C5171}">
      <dsp:nvSpPr>
        <dsp:cNvPr id="0" name=""/>
        <dsp:cNvSpPr/>
      </dsp:nvSpPr>
      <dsp:spPr>
        <a:xfrm>
          <a:off x="0" y="2866869"/>
          <a:ext cx="8276841" cy="826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375" tIns="312420" rIns="64237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b="0" kern="1200" dirty="0" smtClean="0">
              <a:latin typeface="Tahoma" pitchFamily="34" charset="0"/>
              <a:ea typeface="PMingLiU" pitchFamily="18" charset="-120"/>
            </a:rPr>
            <a:t>Opinan sobre Contratos de Concesión, referidos a sectores regulados, en aspectos de su competencia como tarifas, acceso y calidad de servicio.</a:t>
          </a:r>
          <a:endParaRPr lang="es-ES" sz="1400" kern="1200" dirty="0"/>
        </a:p>
      </dsp:txBody>
      <dsp:txXfrm>
        <a:off x="0" y="2866869"/>
        <a:ext cx="8276841" cy="826875"/>
      </dsp:txXfrm>
    </dsp:sp>
    <dsp:sp modelId="{6FC1BFA1-F406-4436-830F-F769FD8213F3}">
      <dsp:nvSpPr>
        <dsp:cNvPr id="0" name=""/>
        <dsp:cNvSpPr/>
      </dsp:nvSpPr>
      <dsp:spPr>
        <a:xfrm>
          <a:off x="413842" y="2645470"/>
          <a:ext cx="7547975" cy="44280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991" tIns="0" rIns="21899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>
              <a:latin typeface="Tahoma" pitchFamily="34" charset="0"/>
              <a:ea typeface="PMingLiU" pitchFamily="18" charset="-120"/>
              <a:cs typeface="Tahoma" pitchFamily="34" charset="0"/>
            </a:rPr>
            <a:t>Organismos Reguladores</a:t>
          </a:r>
          <a:endParaRPr lang="es-ES" sz="1600" b="1" kern="1200" dirty="0">
            <a:latin typeface="Tahoma" pitchFamily="34" charset="0"/>
            <a:cs typeface="Tahoma" pitchFamily="34" charset="0"/>
          </a:endParaRPr>
        </a:p>
      </dsp:txBody>
      <dsp:txXfrm>
        <a:off x="413842" y="2645470"/>
        <a:ext cx="7547975" cy="442800"/>
      </dsp:txXfrm>
    </dsp:sp>
    <dsp:sp modelId="{78D63BE7-DD17-44CE-A8DD-B48376E0C96F}">
      <dsp:nvSpPr>
        <dsp:cNvPr id="0" name=""/>
        <dsp:cNvSpPr/>
      </dsp:nvSpPr>
      <dsp:spPr>
        <a:xfrm>
          <a:off x="0" y="3996145"/>
          <a:ext cx="8276841" cy="826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375" tIns="312420" rIns="64237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b="0" kern="1200" dirty="0" smtClean="0">
              <a:latin typeface="Tahoma" pitchFamily="34" charset="0"/>
              <a:ea typeface="PMingLiU" pitchFamily="18" charset="-120"/>
            </a:rPr>
            <a:t>Opina sobre la versión final de los contratos, en relación a capacidad presupuestal, responsabilidad fiscal, garantías, asignación de riesgos, entre otros asuntos. </a:t>
          </a:r>
          <a:endParaRPr lang="es-ES" sz="1400" kern="1200" dirty="0"/>
        </a:p>
      </dsp:txBody>
      <dsp:txXfrm>
        <a:off x="0" y="3996145"/>
        <a:ext cx="8276841" cy="826875"/>
      </dsp:txXfrm>
    </dsp:sp>
    <dsp:sp modelId="{82444452-9ACD-40D0-8576-67905CE6CB97}">
      <dsp:nvSpPr>
        <dsp:cNvPr id="0" name=""/>
        <dsp:cNvSpPr/>
      </dsp:nvSpPr>
      <dsp:spPr>
        <a:xfrm>
          <a:off x="413842" y="3774745"/>
          <a:ext cx="7547975" cy="44280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991" tIns="0" rIns="21899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>
              <a:latin typeface="Tahoma" pitchFamily="34" charset="0"/>
              <a:ea typeface="PMingLiU" pitchFamily="18" charset="-120"/>
              <a:cs typeface="Tahoma" pitchFamily="34" charset="0"/>
            </a:rPr>
            <a:t>Ministerio de Economía y Finanzas</a:t>
          </a:r>
          <a:endParaRPr lang="es-ES" sz="1600" b="1" kern="1200" dirty="0">
            <a:latin typeface="Tahoma" pitchFamily="34" charset="0"/>
            <a:cs typeface="Tahoma" pitchFamily="34" charset="0"/>
          </a:endParaRPr>
        </a:p>
      </dsp:txBody>
      <dsp:txXfrm>
        <a:off x="413842" y="3774745"/>
        <a:ext cx="7547975" cy="4428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C86F00-DFFD-4754-9A2E-4D535815FC21}">
      <dsp:nvSpPr>
        <dsp:cNvPr id="0" name=""/>
        <dsp:cNvSpPr/>
      </dsp:nvSpPr>
      <dsp:spPr>
        <a:xfrm>
          <a:off x="0" y="257120"/>
          <a:ext cx="8276841" cy="18939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375" tIns="1353820" rIns="642375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b="0" kern="1200" dirty="0" smtClean="0">
              <a:latin typeface="Tahoma" pitchFamily="34" charset="0"/>
              <a:ea typeface="PMingLiU" pitchFamily="18" charset="-120"/>
            </a:rPr>
            <a:t>Participan como potenciales inversionistas en los concursos de adjudicación, ofreciendo sus recursos, experiencia y </a:t>
          </a:r>
          <a:r>
            <a:rPr lang="es-PE" sz="1400" b="0" kern="1200" dirty="0" err="1" smtClean="0">
              <a:latin typeface="Tahoma" pitchFamily="34" charset="0"/>
              <a:ea typeface="PMingLiU" pitchFamily="18" charset="-120"/>
            </a:rPr>
            <a:t>know</a:t>
          </a:r>
          <a:r>
            <a:rPr lang="es-PE" sz="1400" b="0" kern="1200" dirty="0" smtClean="0">
              <a:latin typeface="Tahoma" pitchFamily="34" charset="0"/>
              <a:ea typeface="PMingLiU" pitchFamily="18" charset="-120"/>
            </a:rPr>
            <a:t> </a:t>
          </a:r>
          <a:r>
            <a:rPr lang="es-PE" sz="1400" b="0" kern="1200" dirty="0" err="1" smtClean="0">
              <a:latin typeface="Tahoma" pitchFamily="34" charset="0"/>
              <a:ea typeface="PMingLiU" pitchFamily="18" charset="-120"/>
            </a:rPr>
            <a:t>how</a:t>
          </a:r>
          <a:r>
            <a:rPr lang="es-PE" sz="1400" b="0" kern="1200" dirty="0" smtClean="0">
              <a:latin typeface="Tahoma" pitchFamily="34" charset="0"/>
              <a:ea typeface="PMingLiU" pitchFamily="18" charset="-120"/>
            </a:rPr>
            <a:t> al Proyecto</a:t>
          </a:r>
          <a:endParaRPr lang="es-ES" sz="1400" kern="1200" dirty="0"/>
        </a:p>
      </dsp:txBody>
      <dsp:txXfrm>
        <a:off x="0" y="257120"/>
        <a:ext cx="8276841" cy="1893937"/>
      </dsp:txXfrm>
    </dsp:sp>
    <dsp:sp modelId="{2B904505-2785-4013-A3C5-45BE7D006F7E}">
      <dsp:nvSpPr>
        <dsp:cNvPr id="0" name=""/>
        <dsp:cNvSpPr/>
      </dsp:nvSpPr>
      <dsp:spPr>
        <a:xfrm>
          <a:off x="413842" y="485328"/>
          <a:ext cx="7547975" cy="790871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991" tIns="0" rIns="21899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Tahoma" pitchFamily="34" charset="0"/>
              <a:cs typeface="Tahoma" pitchFamily="34" charset="0"/>
            </a:rPr>
            <a:t>Sector Privado</a:t>
          </a:r>
          <a:endParaRPr lang="es-ES" sz="1600" b="1" kern="1200" dirty="0">
            <a:latin typeface="Tahoma" pitchFamily="34" charset="0"/>
            <a:cs typeface="Tahoma" pitchFamily="34" charset="0"/>
          </a:endParaRPr>
        </a:p>
      </dsp:txBody>
      <dsp:txXfrm>
        <a:off x="413842" y="485328"/>
        <a:ext cx="7547975" cy="790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292" tIns="45646" rIns="91292" bIns="456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292" tIns="45646" rIns="91292" bIns="456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18AA8AA-B039-4296-83CD-EBD3877BFA02}" type="datetimeFigureOut">
              <a:rPr lang="es-PE"/>
              <a:pPr>
                <a:defRPr/>
              </a:pPr>
              <a:t>25/06/2012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292" tIns="45646" rIns="91292" bIns="456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292" tIns="45646" rIns="91292" bIns="456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31CD6E-B43F-4E9F-AE86-07202079441B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292" tIns="45646" rIns="91292" bIns="456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292" tIns="45646" rIns="91292" bIns="456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934906-F51E-49F9-9124-05DE52FF6322}" type="datetimeFigureOut">
              <a:rPr lang="es-PE"/>
              <a:pPr>
                <a:defRPr/>
              </a:pPr>
              <a:t>25/06/2012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2" tIns="45646" rIns="91292" bIns="45646" rtlCol="0" anchor="ctr"/>
          <a:lstStyle/>
          <a:p>
            <a:pPr lvl="0"/>
            <a:endParaRPr lang="es-PE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292" tIns="45646" rIns="91292" bIns="45646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292" tIns="45646" rIns="91292" bIns="456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292" tIns="45646" rIns="91292" bIns="456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F5FF33-2C31-40F0-B1A7-43AA04A43CDB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s-PE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F5FF33-2C31-40F0-B1A7-43AA04A43CDB}" type="slidenum">
              <a:rPr lang="es-PE" smtClean="0"/>
              <a:pPr>
                <a:defRPr/>
              </a:pPr>
              <a:t>19</a:t>
            </a:fld>
            <a:endParaRPr lang="es-P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F5FF33-2C31-40F0-B1A7-43AA04A43CDB}" type="slidenum">
              <a:rPr lang="es-PE" smtClean="0"/>
              <a:pPr>
                <a:defRPr/>
              </a:pPr>
              <a:t>20</a:t>
            </a:fld>
            <a:endParaRPr lang="es-P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F5FF33-2C31-40F0-B1A7-43AA04A43CDB}" type="slidenum">
              <a:rPr lang="es-PE" smtClean="0"/>
              <a:pPr>
                <a:defRPr/>
              </a:pPr>
              <a:t>21</a:t>
            </a:fld>
            <a:endParaRPr lang="es-P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F5FF33-2C31-40F0-B1A7-43AA04A43CDB}" type="slidenum">
              <a:rPr lang="es-PE" smtClean="0"/>
              <a:pPr>
                <a:defRPr/>
              </a:pPr>
              <a:t>22</a:t>
            </a:fld>
            <a:endParaRPr lang="es-P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F5FF33-2C31-40F0-B1A7-43AA04A43CDB}" type="slidenum">
              <a:rPr lang="es-PE" smtClean="0"/>
              <a:pPr>
                <a:defRPr/>
              </a:pPr>
              <a:t>23</a:t>
            </a:fld>
            <a:endParaRPr lang="es-P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F5FF33-2C31-40F0-B1A7-43AA04A43CDB}" type="slidenum">
              <a:rPr lang="es-PE" smtClean="0"/>
              <a:pPr>
                <a:defRPr/>
              </a:pPr>
              <a:t>24</a:t>
            </a:fld>
            <a:endParaRPr lang="es-P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F5FF33-2C31-40F0-B1A7-43AA04A43CDB}" type="slidenum">
              <a:rPr lang="es-PE" smtClean="0"/>
              <a:pPr>
                <a:defRPr/>
              </a:pPr>
              <a:t>25</a:t>
            </a:fld>
            <a:endParaRPr lang="es-P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F5FF33-2C31-40F0-B1A7-43AA04A43CDB}" type="slidenum">
              <a:rPr lang="es-PE" smtClean="0"/>
              <a:pPr>
                <a:defRPr/>
              </a:pPr>
              <a:t>26</a:t>
            </a:fld>
            <a:endParaRPr lang="es-P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F5FF33-2C31-40F0-B1A7-43AA04A43CDB}" type="slidenum">
              <a:rPr lang="es-PE" smtClean="0"/>
              <a:pPr>
                <a:defRPr/>
              </a:pPr>
              <a:t>27</a:t>
            </a:fld>
            <a:endParaRPr lang="es-P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s-P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s-PE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F5FF33-2C31-40F0-B1A7-43AA04A43CDB}" type="slidenum">
              <a:rPr lang="es-PE" smtClean="0"/>
              <a:pPr>
                <a:defRPr/>
              </a:pPr>
              <a:t>29</a:t>
            </a:fld>
            <a:endParaRPr lang="es-P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F5FF33-2C31-40F0-B1A7-43AA04A43CDB}" type="slidenum">
              <a:rPr lang="es-PE" smtClean="0"/>
              <a:pPr>
                <a:defRPr/>
              </a:pPr>
              <a:t>30</a:t>
            </a:fld>
            <a:endParaRPr lang="es-P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F5FF33-2C31-40F0-B1A7-43AA04A43CDB}" type="slidenum">
              <a:rPr lang="es-PE" smtClean="0"/>
              <a:pPr>
                <a:defRPr/>
              </a:pPr>
              <a:t>31</a:t>
            </a:fld>
            <a:endParaRPr lang="es-P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F5FF33-2C31-40F0-B1A7-43AA04A43CDB}" type="slidenum">
              <a:rPr lang="es-PE" smtClean="0"/>
              <a:pPr>
                <a:defRPr/>
              </a:pPr>
              <a:t>32</a:t>
            </a:fld>
            <a:endParaRPr lang="es-P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F5FF33-2C31-40F0-B1A7-43AA04A43CDB}" type="slidenum">
              <a:rPr lang="es-PE" smtClean="0"/>
              <a:pPr>
                <a:defRPr/>
              </a:pPr>
              <a:t>33</a:t>
            </a:fld>
            <a:endParaRPr lang="es-P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F5FF33-2C31-40F0-B1A7-43AA04A43CDB}" type="slidenum">
              <a:rPr lang="es-PE" smtClean="0"/>
              <a:pPr>
                <a:defRPr/>
              </a:pPr>
              <a:t>34</a:t>
            </a:fld>
            <a:endParaRPr lang="es-P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F5FF33-2C31-40F0-B1A7-43AA04A43CDB}" type="slidenum">
              <a:rPr lang="es-PE" smtClean="0"/>
              <a:pPr>
                <a:defRPr/>
              </a:pPr>
              <a:t>35</a:t>
            </a:fld>
            <a:endParaRPr lang="es-P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F5FF33-2C31-40F0-B1A7-43AA04A43CDB}" type="slidenum">
              <a:rPr lang="es-PE" smtClean="0"/>
              <a:pPr>
                <a:defRPr/>
              </a:pPr>
              <a:t>36</a:t>
            </a:fld>
            <a:endParaRPr lang="es-P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F5FF33-2C31-40F0-B1A7-43AA04A43CDB}" type="slidenum">
              <a:rPr lang="es-PE" smtClean="0"/>
              <a:pPr>
                <a:defRPr/>
              </a:pPr>
              <a:t>37</a:t>
            </a:fld>
            <a:endParaRPr lang="es-P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F5FF33-2C31-40F0-B1A7-43AA04A43CDB}" type="slidenum">
              <a:rPr lang="es-PE" smtClean="0"/>
              <a:pPr>
                <a:defRPr/>
              </a:pPr>
              <a:t>38</a:t>
            </a:fld>
            <a:endParaRPr lang="es-P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93DB61-10F3-4944-BE0A-7BD75841C2A7}" type="slidenum">
              <a:rPr lang="es-PE" smtClean="0"/>
              <a:pPr>
                <a:defRPr/>
              </a:pPr>
              <a:t>3</a:t>
            </a:fld>
            <a:endParaRPr lang="es-PE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F5FF33-2C31-40F0-B1A7-43AA04A43CDB}" type="slidenum">
              <a:rPr lang="es-PE" smtClean="0"/>
              <a:pPr>
                <a:defRPr/>
              </a:pPr>
              <a:t>39</a:t>
            </a:fld>
            <a:endParaRPr lang="es-P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s-PE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PE" dirty="0" smtClean="0">
                <a:latin typeface="Arial" charset="0"/>
                <a:cs typeface="Arial" charset="0"/>
              </a:rPr>
              <a:t>Promover el desarrollo de Proyectos</a:t>
            </a:r>
            <a:r>
              <a:rPr lang="es-PE" baseline="0" dirty="0" smtClean="0">
                <a:latin typeface="Arial" charset="0"/>
                <a:cs typeface="Arial" charset="0"/>
              </a:rPr>
              <a:t> de APP </a:t>
            </a:r>
            <a:r>
              <a:rPr lang="es-PE" dirty="0" smtClean="0">
                <a:latin typeface="Arial" charset="0"/>
                <a:cs typeface="Arial" charset="0"/>
              </a:rPr>
              <a:t>para mejorar la provisión de infraestructura y servicios públicos. </a:t>
            </a:r>
            <a:endParaRPr lang="es-PE" sz="1100" dirty="0" smtClean="0">
              <a:latin typeface="Arial" charset="0"/>
              <a:cs typeface="Arial" charset="0"/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PE" sz="1100" dirty="0" smtClean="0">
                <a:latin typeface="Arial" charset="0"/>
                <a:cs typeface="Arial" charset="0"/>
              </a:rPr>
              <a:t>a. </a:t>
            </a:r>
            <a:r>
              <a:rPr lang="es-ES" dirty="0" smtClean="0">
                <a:latin typeface="Arial" charset="0"/>
                <a:cs typeface="Arial" charset="0"/>
              </a:rPr>
              <a:t>Generar una cartera permanente de proyectos de inversión de calidad y envergadura, con alcance nacional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>
                <a:latin typeface="Arial" charset="0"/>
                <a:cs typeface="Arial" charset="0"/>
              </a:rPr>
              <a:t>b.</a:t>
            </a:r>
            <a:r>
              <a:rPr lang="es-ES" baseline="0" dirty="0" smtClean="0">
                <a:latin typeface="Arial" charset="0"/>
                <a:cs typeface="Arial" charset="0"/>
              </a:rPr>
              <a:t> </a:t>
            </a:r>
            <a:r>
              <a:rPr lang="es-ES" dirty="0" smtClean="0">
                <a:latin typeface="Arial" charset="0"/>
                <a:cs typeface="Arial" charset="0"/>
              </a:rPr>
              <a:t>Fortalecer capacidades técnicas a nivel regional y local para promover la inversión privada.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>
                <a:latin typeface="Arial" charset="0"/>
                <a:cs typeface="Arial" charset="0"/>
              </a:rPr>
              <a:t>c.</a:t>
            </a:r>
            <a:r>
              <a:rPr lang="es-ES" baseline="0" dirty="0" smtClean="0">
                <a:latin typeface="Arial" charset="0"/>
                <a:cs typeface="Arial" charset="0"/>
              </a:rPr>
              <a:t> </a:t>
            </a:r>
            <a:r>
              <a:rPr lang="es-ES" dirty="0" smtClean="0">
                <a:latin typeface="Arial" charset="0"/>
                <a:cs typeface="Arial" charset="0"/>
              </a:rPr>
              <a:t>Promover la participación de la inversión privada en la provisión de infraestructura para los sectores sociales.</a:t>
            </a:r>
          </a:p>
          <a:p>
            <a:endParaRPr lang="es-E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PE" dirty="0" smtClean="0">
                <a:latin typeface="Arial" charset="0"/>
                <a:cs typeface="Arial" charset="0"/>
              </a:rPr>
              <a:t>2. Establecer lineamientos claros y pro-desarrollo de las inversiones. 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>
                <a:latin typeface="Arial" charset="0"/>
                <a:cs typeface="Arial" charset="0"/>
              </a:rPr>
              <a:t>a. Marco</a:t>
            </a:r>
            <a:r>
              <a:rPr lang="es-ES" baseline="0" dirty="0" smtClean="0">
                <a:latin typeface="Arial" charset="0"/>
                <a:cs typeface="Arial" charset="0"/>
              </a:rPr>
              <a:t> normativo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smtClean="0">
                <a:latin typeface="Arial" charset="0"/>
                <a:cs typeface="Arial" charset="0"/>
              </a:rPr>
              <a:t>b. Políticas de inversiones.</a:t>
            </a:r>
            <a:endParaRPr lang="es-PE" dirty="0" smtClean="0">
              <a:latin typeface="Arial" charset="0"/>
              <a:cs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dirty="0" smtClean="0">
              <a:latin typeface="Arial" charset="0"/>
              <a:cs typeface="Arial" charset="0"/>
            </a:endParaRPr>
          </a:p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F5FF33-2C31-40F0-B1A7-43AA04A43CDB}" type="slidenum">
              <a:rPr lang="es-PE" smtClean="0"/>
              <a:pPr>
                <a:defRPr/>
              </a:pPr>
              <a:t>42</a:t>
            </a:fld>
            <a:endParaRPr lang="es-P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s-P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F5FF33-2C31-40F0-B1A7-43AA04A43CDB}" type="slidenum">
              <a:rPr lang="es-PE" smtClean="0"/>
              <a:pPr>
                <a:defRPr/>
              </a:pPr>
              <a:t>4</a:t>
            </a:fld>
            <a:endParaRPr lang="es-P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F5FF33-2C31-40F0-B1A7-43AA04A43CDB}" type="slidenum">
              <a:rPr lang="es-PE" smtClean="0"/>
              <a:pPr>
                <a:defRPr/>
              </a:pPr>
              <a:t>5</a:t>
            </a:fld>
            <a:endParaRPr lang="es-P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F5FF33-2C31-40F0-B1A7-43AA04A43CDB}" type="slidenum">
              <a:rPr lang="es-PE" smtClean="0"/>
              <a:pPr>
                <a:defRPr/>
              </a:pPr>
              <a:t>6</a:t>
            </a:fld>
            <a:endParaRPr lang="es-P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F5FF33-2C31-40F0-B1A7-43AA04A43CDB}" type="slidenum">
              <a:rPr lang="es-PE" smtClean="0"/>
              <a:pPr>
                <a:defRPr/>
              </a:pPr>
              <a:t>9</a:t>
            </a:fld>
            <a:endParaRPr lang="es-P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Telefonía FIJA</a:t>
            </a:r>
            <a:r>
              <a:rPr lang="es-E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MOVIL: 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partir del viernes 30.12.11,</a:t>
            </a:r>
            <a:r>
              <a:rPr lang="es-E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usuarios pagarán 58% menos por las llamadas que realicen desde los teléfonos fijos de Telefónica del Perú a cualquier celular. Así, se aprobó una nueva tarifa tope de S/.0.30 por</a:t>
            </a:r>
            <a:r>
              <a:rPr lang="es-E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minuto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 este tipo de llamadas.</a:t>
            </a:r>
            <a:r>
              <a:rPr lang="es-E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Actualmente esta tarifa no está regulada y cuesta S/.0.72. </a:t>
            </a:r>
            <a:endParaRPr lang="es-ES" dirty="0" smtClean="0"/>
          </a:p>
          <a:p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Telefonía MOVIL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MOVIL: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Consejo Directivo del OSIPTEL aprobó que los cargos que se aplicarán a partir del próximo octubre del 2010, sean en promedio 15% menores a los cargos actuales. Adicionalmente, a lo largo de 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próximos cuatro años (desde octubre 2010 a</a:t>
            </a:r>
            <a:r>
              <a:rPr lang="es-E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octubre 2013)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los cargos de terminación se reducirán hasta llegar a un promedio de 0.04 dólares por minuto en octubre de 2013. </a:t>
            </a:r>
          </a:p>
          <a:p>
            <a:endParaRPr lang="es-E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F5FF33-2C31-40F0-B1A7-43AA04A43CDB}" type="slidenum">
              <a:rPr lang="es-PE" smtClean="0"/>
              <a:pPr>
                <a:defRPr/>
              </a:pPr>
              <a:t>11</a:t>
            </a:fld>
            <a:endParaRPr lang="es-P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s-P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932040" y="2564904"/>
            <a:ext cx="4104456" cy="792088"/>
          </a:xfrm>
        </p:spPr>
        <p:txBody>
          <a:bodyPr>
            <a:noAutofit/>
          </a:bodyPr>
          <a:lstStyle>
            <a:lvl1pPr algn="r">
              <a:defRPr sz="20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64088" y="3861048"/>
            <a:ext cx="3592488" cy="432048"/>
          </a:xfrm>
        </p:spPr>
        <p:txBody>
          <a:bodyPr>
            <a:noAutofit/>
          </a:bodyPr>
          <a:lstStyle>
            <a:lvl1pPr marL="0" indent="0" algn="r">
              <a:buNone/>
              <a:defRPr sz="1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P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4283968" y="2852936"/>
            <a:ext cx="4680520" cy="504056"/>
          </a:xfrm>
        </p:spPr>
        <p:txBody>
          <a:bodyPr>
            <a:noAutofit/>
          </a:bodyPr>
          <a:lstStyle>
            <a:lvl1pPr algn="r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 Imagen" descr="Encabezad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15900"/>
            <a:ext cx="80645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10 Conector recto"/>
          <p:cNvCxnSpPr/>
          <p:nvPr/>
        </p:nvCxnSpPr>
        <p:spPr>
          <a:xfrm>
            <a:off x="395288" y="6669088"/>
            <a:ext cx="83534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6375" y="260648"/>
            <a:ext cx="7210425" cy="57467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00200"/>
            <a:ext cx="8568952" cy="1036711"/>
          </a:xfrm>
        </p:spPr>
        <p:txBody>
          <a:bodyPr/>
          <a:lstStyle>
            <a:lvl1pPr marL="273050" indent="-273050">
              <a:buFont typeface="Wingdings" pitchFamily="2" charset="2"/>
              <a:buChar char="Ø"/>
              <a:defRPr sz="2400"/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23850" y="6303963"/>
            <a:ext cx="5111750" cy="365125"/>
          </a:xfrm>
        </p:spPr>
        <p:txBody>
          <a:bodyPr/>
          <a:lstStyle>
            <a:lvl1pPr marL="0" indent="0">
              <a:defRPr sz="8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499FA2D-D233-4E4F-B961-24F2B8730CBB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8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10DC921-979A-403B-8849-9FD6EF00CFC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70892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8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A33B21F-A2E2-4F74-8215-01BBDDA5F94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 Imagen" descr="Encabezad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15900"/>
            <a:ext cx="80645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10 Conector recto"/>
          <p:cNvCxnSpPr/>
          <p:nvPr userDrawn="1"/>
        </p:nvCxnSpPr>
        <p:spPr>
          <a:xfrm>
            <a:off x="395288" y="6669088"/>
            <a:ext cx="83534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00200"/>
            <a:ext cx="2098576" cy="1036711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8" name="3 Marcador de contenido"/>
          <p:cNvSpPr>
            <a:spLocks noGrp="1"/>
          </p:cNvSpPr>
          <p:nvPr>
            <p:ph sz="half" idx="2"/>
          </p:nvPr>
        </p:nvSpPr>
        <p:spPr>
          <a:xfrm>
            <a:off x="2627784" y="1196753"/>
            <a:ext cx="6048672" cy="306000"/>
          </a:xfrm>
          <a:solidFill>
            <a:srgbClr val="EAEAEA"/>
          </a:solidFill>
        </p:spPr>
        <p:txBody>
          <a:bodyPr rtlCol="0" anchor="ctr">
            <a:normAutofit/>
          </a:bodyPr>
          <a:lstStyle>
            <a:lvl1pPr algn="ctr">
              <a:buNone/>
              <a:defRPr kumimoji="0" lang="es-PE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23850" y="6303963"/>
            <a:ext cx="5111750" cy="365125"/>
          </a:xfrm>
        </p:spPr>
        <p:txBody>
          <a:bodyPr/>
          <a:lstStyle>
            <a:lvl1pPr marL="0" indent="0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FDDDCC-9E11-427B-822D-BD84808F4037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 Imagen" descr="Encabezad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15900"/>
            <a:ext cx="80645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10 Conector recto"/>
          <p:cNvCxnSpPr/>
          <p:nvPr userDrawn="1"/>
        </p:nvCxnSpPr>
        <p:spPr>
          <a:xfrm>
            <a:off x="395288" y="6669088"/>
            <a:ext cx="83534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00200"/>
            <a:ext cx="2098576" cy="1036711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8" name="3 Marcador de contenido"/>
          <p:cNvSpPr>
            <a:spLocks noGrp="1"/>
          </p:cNvSpPr>
          <p:nvPr>
            <p:ph sz="half" idx="2"/>
          </p:nvPr>
        </p:nvSpPr>
        <p:spPr>
          <a:xfrm>
            <a:off x="2627784" y="1196753"/>
            <a:ext cx="6048672" cy="306000"/>
          </a:xfrm>
          <a:solidFill>
            <a:srgbClr val="EAEAEA"/>
          </a:solidFill>
        </p:spPr>
        <p:txBody>
          <a:bodyPr rtlCol="0" anchor="ctr">
            <a:normAutofit/>
          </a:bodyPr>
          <a:lstStyle>
            <a:lvl1pPr algn="ctr">
              <a:buNone/>
              <a:defRPr kumimoji="0" lang="es-PE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23850" y="6303963"/>
            <a:ext cx="5111750" cy="365125"/>
          </a:xfrm>
        </p:spPr>
        <p:txBody>
          <a:bodyPr/>
          <a:lstStyle>
            <a:lvl1pPr marL="0" indent="0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162497F-6550-41B6-AB73-026F121D0F7A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 Imagen" descr="Encabezad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15900"/>
            <a:ext cx="80645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10 Conector recto"/>
          <p:cNvCxnSpPr/>
          <p:nvPr/>
        </p:nvCxnSpPr>
        <p:spPr>
          <a:xfrm>
            <a:off x="395288" y="6669088"/>
            <a:ext cx="83534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00200"/>
            <a:ext cx="2098576" cy="1036711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8" name="3 Marcador de contenido"/>
          <p:cNvSpPr>
            <a:spLocks noGrp="1"/>
          </p:cNvSpPr>
          <p:nvPr>
            <p:ph sz="half" idx="2"/>
          </p:nvPr>
        </p:nvSpPr>
        <p:spPr>
          <a:xfrm>
            <a:off x="2627784" y="1196753"/>
            <a:ext cx="6048672" cy="306000"/>
          </a:xfrm>
          <a:solidFill>
            <a:srgbClr val="EAEAEA"/>
          </a:solidFill>
        </p:spPr>
        <p:txBody>
          <a:bodyPr rtlCol="0" anchor="ctr">
            <a:normAutofit/>
          </a:bodyPr>
          <a:lstStyle>
            <a:lvl1pPr algn="ctr">
              <a:buNone/>
              <a:defRPr kumimoji="0" lang="es-PE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23850" y="6303963"/>
            <a:ext cx="5111750" cy="365125"/>
          </a:xfrm>
        </p:spPr>
        <p:txBody>
          <a:bodyPr/>
          <a:lstStyle>
            <a:lvl1pPr marL="0" indent="0">
              <a:defRPr sz="8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5EEC6F-CA88-4C4F-9157-1926DC9FFFBA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1476375" y="333375"/>
            <a:ext cx="72104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PE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20986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95288" y="63039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i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211638" y="6661150"/>
            <a:ext cx="466725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tx1"/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fld id="{89902DF8-1C5C-4A28-90EE-E31E586009F5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Book Antiqua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Book Antiqu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Book Antiqu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Book Antiqu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Book Antiqu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Book Antiqu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Book Antiqu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Book Antiqu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Book Antiqua" pitchFamily="18" charset="0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300" b="1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" b="1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300" b="1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" b="1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00" b="1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pPr eaLnBrk="1" hangingPunct="1">
              <a:defRPr/>
            </a:pPr>
            <a:r>
              <a:rPr lang="es-E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Planificación e Inversión en Infraestructura 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214546" y="5006975"/>
            <a:ext cx="6400800" cy="1060450"/>
          </a:xfrm>
        </p:spPr>
        <p:txBody>
          <a:bodyPr lIns="91440" tIns="45720" rIns="91440" bIns="45720"/>
          <a:lstStyle/>
          <a:p>
            <a:pPr marL="0" indent="0" algn="r" defTabSz="914400" eaLnBrk="1" hangingPunct="1">
              <a:lnSpc>
                <a:spcPct val="90000"/>
              </a:lnSpc>
              <a:spcBef>
                <a:spcPct val="55000"/>
              </a:spcBef>
              <a:buFont typeface="Wingdings" pitchFamily="2" charset="2"/>
              <a:buNone/>
              <a:defRPr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Alexei Oblitas </a:t>
            </a:r>
          </a:p>
          <a:p>
            <a:pPr marL="0" indent="0" algn="r" defTabSz="914400" eaLnBrk="1" hangingPunct="1">
              <a:lnSpc>
                <a:spcPct val="90000"/>
              </a:lnSpc>
              <a:spcBef>
                <a:spcPct val="55000"/>
              </a:spcBef>
              <a:buFont typeface="Wingdings" pitchFamily="2" charset="2"/>
              <a:buNone/>
              <a:defRPr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Director de Inversión Privada</a:t>
            </a:r>
            <a:endParaRPr lang="es-MX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0" algn="r" defTabSz="914400" eaLnBrk="1" hangingPunct="1">
              <a:lnSpc>
                <a:spcPct val="90000"/>
              </a:lnSpc>
              <a:spcBef>
                <a:spcPct val="55000"/>
              </a:spcBef>
              <a:buFont typeface="Wingdings" pitchFamily="2" charset="2"/>
              <a:buNone/>
              <a:defRPr/>
            </a:pP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Dirección General de Política de Inversiones </a:t>
            </a:r>
          </a:p>
          <a:p>
            <a:pPr marL="0" indent="0" algn="r" defTabSz="914400" eaLnBrk="1" hangingPunct="1">
              <a:lnSpc>
                <a:spcPct val="90000"/>
              </a:lnSpc>
              <a:spcBef>
                <a:spcPct val="55000"/>
              </a:spcBef>
              <a:buFont typeface="Wingdings" pitchFamily="2" charset="2"/>
              <a:buNone/>
              <a:defRPr/>
            </a:pP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Junio, 2012</a:t>
            </a:r>
            <a:endParaRPr lang="es-E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3076" name="Picture 5" descr="escpe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85728"/>
            <a:ext cx="788377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28662" y="1357298"/>
            <a:ext cx="72945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lang="es-MX" sz="2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Ministerio de Economía y Finanzas</a:t>
            </a:r>
            <a:endParaRPr lang="es-ES" sz="25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9" name="8 Rectángulo"/>
          <p:cNvSpPr/>
          <p:nvPr/>
        </p:nvSpPr>
        <p:spPr bwMode="auto">
          <a:xfrm>
            <a:off x="214282" y="0"/>
            <a:ext cx="571504" cy="6858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>
              <a:buFontTx/>
              <a:buNone/>
            </a:pPr>
            <a:endParaRPr lang="es-ES" sz="1400" b="1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Título"/>
          <p:cNvSpPr>
            <a:spLocks noGrp="1"/>
          </p:cNvSpPr>
          <p:nvPr>
            <p:ph type="title" idx="4294967295"/>
          </p:nvPr>
        </p:nvSpPr>
        <p:spPr>
          <a:xfrm>
            <a:off x="1476375" y="260350"/>
            <a:ext cx="7667625" cy="574675"/>
          </a:xfrm>
        </p:spPr>
        <p:txBody>
          <a:bodyPr/>
          <a:lstStyle/>
          <a:p>
            <a:r>
              <a:rPr lang="es-ES" sz="2400" dirty="0" smtClean="0">
                <a:solidFill>
                  <a:schemeClr val="bg1"/>
                </a:solidFill>
              </a:rPr>
              <a:t>… beneficiando a la población</a:t>
            </a:r>
          </a:p>
        </p:txBody>
      </p:sp>
      <p:sp>
        <p:nvSpPr>
          <p:cNvPr id="45059" name="5 Marcador de número de diapositiva"/>
          <p:cNvSpPr txBox="1">
            <a:spLocks noGrp="1"/>
          </p:cNvSpPr>
          <p:nvPr/>
        </p:nvSpPr>
        <p:spPr bwMode="auto">
          <a:xfrm>
            <a:off x="4211638" y="6661150"/>
            <a:ext cx="4667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B39DDD6-8FB8-4E3D-904A-AE4156B80F72}" type="slidenum">
              <a:rPr lang="es-PE" sz="1000" b="1">
                <a:latin typeface="Arial" charset="0"/>
                <a:cs typeface="Arial" charset="0"/>
              </a:rPr>
              <a:pPr algn="r"/>
              <a:t>10</a:t>
            </a:fld>
            <a:endParaRPr lang="es-PE" sz="1000" b="1" dirty="0">
              <a:latin typeface="Arial" charset="0"/>
              <a:cs typeface="Arial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57188" y="6413500"/>
            <a:ext cx="528638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900" i="1" dirty="0" smtClean="0">
                <a:latin typeface="+mn-lt"/>
                <a:cs typeface="Arial" pitchFamily="34" charset="0"/>
              </a:rPr>
              <a:t>Fuente: El Despegue del Perú. ESAN (Febrero 2011).</a:t>
            </a:r>
            <a:endParaRPr lang="es-ES" sz="900" i="1" dirty="0">
              <a:latin typeface="+mn-lt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57158" y="1214423"/>
            <a:ext cx="36433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800" dirty="0" smtClean="0"/>
              <a:t>La concesión del aeropuerto Internacional Jorge Chávez ha sido galardonado como el aeropuerto líder en Sudamérica durante los años 2009, 2010 y 2011, y continúa apoyando al desarrollo del turismo nacional. </a:t>
            </a:r>
          </a:p>
          <a:p>
            <a:pPr algn="just"/>
            <a:endParaRPr lang="es-ES" sz="1800" dirty="0" smtClean="0"/>
          </a:p>
        </p:txBody>
      </p:sp>
      <p:sp>
        <p:nvSpPr>
          <p:cNvPr id="12" name="11 Rectángulo"/>
          <p:cNvSpPr/>
          <p:nvPr/>
        </p:nvSpPr>
        <p:spPr>
          <a:xfrm>
            <a:off x="4357686" y="4643446"/>
            <a:ext cx="4214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800" dirty="0" smtClean="0"/>
              <a:t>En el caso de Muelle Sur, los ahorros por reducción de tarifas y eliminación de sobrecostos a valor presente son de US$ 3,223 millones. </a:t>
            </a:r>
            <a:endParaRPr lang="es-ES" sz="1800" dirty="0"/>
          </a:p>
        </p:txBody>
      </p:sp>
      <p:pic>
        <p:nvPicPr>
          <p:cNvPr id="9" name="8 Imagen" descr="muelle s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1142984"/>
            <a:ext cx="4262447" cy="3157546"/>
          </a:xfrm>
          <a:prstGeom prst="rect">
            <a:avLst/>
          </a:prstGeom>
        </p:spPr>
      </p:pic>
      <p:pic>
        <p:nvPicPr>
          <p:cNvPr id="15" name="14 Imagen" descr="jorge_chave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429000"/>
            <a:ext cx="3333741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Título"/>
          <p:cNvSpPr>
            <a:spLocks noGrp="1"/>
          </p:cNvSpPr>
          <p:nvPr>
            <p:ph type="title" idx="4294967295"/>
          </p:nvPr>
        </p:nvSpPr>
        <p:spPr>
          <a:xfrm>
            <a:off x="1476375" y="260350"/>
            <a:ext cx="7667625" cy="574675"/>
          </a:xfrm>
        </p:spPr>
        <p:txBody>
          <a:bodyPr/>
          <a:lstStyle/>
          <a:p>
            <a:r>
              <a:rPr lang="es-ES" sz="2400" dirty="0" smtClean="0">
                <a:solidFill>
                  <a:schemeClr val="bg1"/>
                </a:solidFill>
              </a:rPr>
              <a:t>… beneficiando a la población</a:t>
            </a:r>
          </a:p>
        </p:txBody>
      </p:sp>
      <p:sp>
        <p:nvSpPr>
          <p:cNvPr id="45059" name="5 Marcador de número de diapositiva"/>
          <p:cNvSpPr txBox="1">
            <a:spLocks noGrp="1"/>
          </p:cNvSpPr>
          <p:nvPr/>
        </p:nvSpPr>
        <p:spPr bwMode="auto">
          <a:xfrm>
            <a:off x="4211638" y="6661150"/>
            <a:ext cx="4667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B39DDD6-8FB8-4E3D-904A-AE4156B80F72}" type="slidenum">
              <a:rPr lang="es-PE" sz="1000" b="1">
                <a:latin typeface="Arial" charset="0"/>
                <a:cs typeface="Arial" charset="0"/>
              </a:rPr>
              <a:pPr algn="r"/>
              <a:t>11</a:t>
            </a:fld>
            <a:endParaRPr lang="es-PE" sz="1000" b="1" dirty="0">
              <a:latin typeface="Arial" charset="0"/>
              <a:cs typeface="Arial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57188" y="6413500"/>
            <a:ext cx="528638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900" i="1" dirty="0" smtClean="0">
                <a:latin typeface="+mn-lt"/>
                <a:cs typeface="Arial" pitchFamily="34" charset="0"/>
              </a:rPr>
              <a:t>Fuente: El Despegue del Perú. ESAN (Febrero 2011).</a:t>
            </a:r>
            <a:endParaRPr lang="es-ES" sz="900" i="1" dirty="0">
              <a:latin typeface="+mn-lt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57158" y="1214423"/>
            <a:ext cx="3643338" cy="2071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800" dirty="0" smtClean="0"/>
              <a:t>Con la privatización de la empresa de telecomunicaciones, se ha visto un incremento en el uso de telefonía móvil existiendo al 2011, 112.1 líneas por cada 100 habitantes.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643438" y="3898005"/>
            <a:ext cx="4214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800" dirty="0" smtClean="0"/>
              <a:t>Gracias al proyecto </a:t>
            </a:r>
            <a:r>
              <a:rPr lang="es-ES" sz="1800" dirty="0" err="1" smtClean="0"/>
              <a:t>Camisea</a:t>
            </a:r>
            <a:r>
              <a:rPr lang="es-ES" sz="1800" dirty="0" smtClean="0"/>
              <a:t>, los peruanos emplean una fuente de energía más limpia y de menor costo.  Más de 96,000 autos utilizan ahora gas natural (generando puestos de trabajo indirectos), y más de 28,000 hogares disponen de esta energía, reduciendo sus costos de abastecimiento. </a:t>
            </a:r>
            <a:endParaRPr lang="es-ES" sz="1800" dirty="0"/>
          </a:p>
        </p:txBody>
      </p:sp>
      <p:pic>
        <p:nvPicPr>
          <p:cNvPr id="13" name="12 Imagen" descr="PROYECTO-GAS-DE-CAMIS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286124"/>
            <a:ext cx="3929090" cy="3071810"/>
          </a:xfrm>
          <a:prstGeom prst="rect">
            <a:avLst/>
          </a:prstGeom>
        </p:spPr>
      </p:pic>
      <p:pic>
        <p:nvPicPr>
          <p:cNvPr id="14" name="13 Imagen" descr="telefonia_mov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071547"/>
            <a:ext cx="4214802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Título"/>
          <p:cNvSpPr>
            <a:spLocks noGrp="1"/>
          </p:cNvSpPr>
          <p:nvPr>
            <p:ph type="title" idx="4294967295"/>
          </p:nvPr>
        </p:nvSpPr>
        <p:spPr>
          <a:xfrm>
            <a:off x="1476375" y="260350"/>
            <a:ext cx="7667625" cy="574675"/>
          </a:xfrm>
        </p:spPr>
        <p:txBody>
          <a:bodyPr/>
          <a:lstStyle/>
          <a:p>
            <a:r>
              <a:rPr lang="es-ES" sz="2400" dirty="0" smtClean="0">
                <a:solidFill>
                  <a:schemeClr val="bg1"/>
                </a:solidFill>
              </a:rPr>
              <a:t>Pero aún existe una brecha muy importante que </a:t>
            </a:r>
            <a:br>
              <a:rPr lang="es-ES" sz="2400" dirty="0" smtClean="0">
                <a:solidFill>
                  <a:schemeClr val="bg1"/>
                </a:solidFill>
              </a:rPr>
            </a:br>
            <a:r>
              <a:rPr lang="es-ES" sz="2400" dirty="0" smtClean="0">
                <a:solidFill>
                  <a:schemeClr val="bg1"/>
                </a:solidFill>
              </a:rPr>
              <a:t>atender en diversos sectores</a:t>
            </a:r>
          </a:p>
        </p:txBody>
      </p:sp>
      <p:sp>
        <p:nvSpPr>
          <p:cNvPr id="46083" name="5 Marcador de número de diapositiva"/>
          <p:cNvSpPr txBox="1">
            <a:spLocks noGrp="1"/>
          </p:cNvSpPr>
          <p:nvPr/>
        </p:nvSpPr>
        <p:spPr bwMode="auto">
          <a:xfrm>
            <a:off x="4211638" y="6661150"/>
            <a:ext cx="4667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7575B42-05BE-49AF-9CBB-78ED7DCFE871}" type="slidenum">
              <a:rPr lang="es-PE" sz="1000" b="1">
                <a:latin typeface="Arial" charset="0"/>
                <a:cs typeface="Arial" charset="0"/>
              </a:rPr>
              <a:pPr algn="r"/>
              <a:t>12</a:t>
            </a:fld>
            <a:endParaRPr lang="es-PE" sz="1000" b="1">
              <a:latin typeface="Arial" charset="0"/>
              <a:cs typeface="Arial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57188" y="6413500"/>
            <a:ext cx="592932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900" i="1" dirty="0">
                <a:latin typeface="Calibri" pitchFamily="34" charset="0"/>
                <a:cs typeface="Arial" charset="0"/>
              </a:rPr>
              <a:t>Fuente: </a:t>
            </a:r>
            <a:r>
              <a:rPr lang="es-ES" sz="900" i="1" dirty="0" smtClean="0">
                <a:latin typeface="Calibri" pitchFamily="34" charset="0"/>
                <a:cs typeface="Arial" charset="0"/>
              </a:rPr>
              <a:t>El Reto de la Infraestructura al 2018 “La Brecha de Inversión en Infraestructura en el Perú 2008”. IPE. Agosto 2009.</a:t>
            </a:r>
            <a:endParaRPr lang="es-ES" sz="900" i="1" dirty="0">
              <a:latin typeface="Calibri" pitchFamily="34" charset="0"/>
              <a:cs typeface="Arial" charset="0"/>
            </a:endParaRPr>
          </a:p>
        </p:txBody>
      </p:sp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0350" y="1789113"/>
            <a:ext cx="3200400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0 CuadroTexto"/>
          <p:cNvSpPr txBox="1">
            <a:spLocks noChangeArrowheads="1"/>
          </p:cNvSpPr>
          <p:nvPr/>
        </p:nvSpPr>
        <p:spPr bwMode="auto">
          <a:xfrm>
            <a:off x="2843213" y="1196975"/>
            <a:ext cx="3114675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/>
              <a:t>Brecha en Infraestructura 2008</a:t>
            </a:r>
          </a:p>
          <a:p>
            <a:pPr algn="ctr"/>
            <a:r>
              <a:rPr lang="es-ES" sz="1200"/>
              <a:t>(Millones de Dólares)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Título"/>
          <p:cNvSpPr>
            <a:spLocks noGrp="1"/>
          </p:cNvSpPr>
          <p:nvPr>
            <p:ph type="title" idx="4294967295"/>
          </p:nvPr>
        </p:nvSpPr>
        <p:spPr>
          <a:xfrm>
            <a:off x="1476375" y="260350"/>
            <a:ext cx="7667625" cy="574675"/>
          </a:xfrm>
        </p:spPr>
        <p:txBody>
          <a:bodyPr/>
          <a:lstStyle/>
          <a:p>
            <a:r>
              <a:rPr lang="es-ES" sz="2400" dirty="0" smtClean="0">
                <a:solidFill>
                  <a:schemeClr val="bg1"/>
                </a:solidFill>
              </a:rPr>
              <a:t>y la necesidad de mejorar la calidad de nuestra infraestructura</a:t>
            </a:r>
          </a:p>
        </p:txBody>
      </p:sp>
      <p:sp>
        <p:nvSpPr>
          <p:cNvPr id="47107" name="5 Marcador de número de diapositiva"/>
          <p:cNvSpPr txBox="1">
            <a:spLocks noGrp="1"/>
          </p:cNvSpPr>
          <p:nvPr/>
        </p:nvSpPr>
        <p:spPr bwMode="auto">
          <a:xfrm>
            <a:off x="4211638" y="6661150"/>
            <a:ext cx="4667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4BD9B30-440E-4A59-B7E8-192AF3BE2630}" type="slidenum">
              <a:rPr lang="es-PE" sz="1000" b="1">
                <a:latin typeface="Arial" charset="0"/>
                <a:cs typeface="Arial" charset="0"/>
              </a:rPr>
              <a:pPr algn="r"/>
              <a:t>13</a:t>
            </a:fld>
            <a:endParaRPr lang="es-PE" sz="1000" b="1">
              <a:latin typeface="Arial" charset="0"/>
              <a:cs typeface="Arial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57188" y="6413500"/>
            <a:ext cx="635795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900" i="1" dirty="0" smtClean="0">
                <a:latin typeface="+mn-lt"/>
                <a:cs typeface="Arial" pitchFamily="34" charset="0"/>
              </a:rPr>
              <a:t>Fuente.: Índice de Competitividad Global 2011-2012. “</a:t>
            </a:r>
            <a:r>
              <a:rPr lang="es-ES" sz="900" i="1" dirty="0" err="1" smtClean="0">
                <a:latin typeface="+mn-lt"/>
                <a:cs typeface="Arial" pitchFamily="34" charset="0"/>
              </a:rPr>
              <a:t>The</a:t>
            </a:r>
            <a:r>
              <a:rPr lang="es-ES" sz="900" i="1" dirty="0" smtClean="0">
                <a:latin typeface="+mn-lt"/>
                <a:cs typeface="Arial" pitchFamily="34" charset="0"/>
              </a:rPr>
              <a:t> Global </a:t>
            </a:r>
            <a:r>
              <a:rPr lang="es-ES" sz="900" i="1" dirty="0" err="1" smtClean="0">
                <a:latin typeface="+mn-lt"/>
                <a:cs typeface="Arial" pitchFamily="34" charset="0"/>
              </a:rPr>
              <a:t>Competitiviness</a:t>
            </a:r>
            <a:r>
              <a:rPr lang="es-ES" sz="900" i="1" dirty="0" smtClean="0">
                <a:latin typeface="+mn-lt"/>
                <a:cs typeface="Arial" pitchFamily="34" charset="0"/>
              </a:rPr>
              <a:t> </a:t>
            </a:r>
            <a:r>
              <a:rPr lang="es-ES" sz="900" i="1" dirty="0" err="1" smtClean="0">
                <a:latin typeface="+mn-lt"/>
                <a:cs typeface="Arial" pitchFamily="34" charset="0"/>
              </a:rPr>
              <a:t>Report</a:t>
            </a:r>
            <a:r>
              <a:rPr lang="es-ES" sz="900" i="1" dirty="0" smtClean="0">
                <a:latin typeface="+mn-lt"/>
                <a:cs typeface="Arial" pitchFamily="34" charset="0"/>
              </a:rPr>
              <a:t> 2011 – 2012”. </a:t>
            </a:r>
            <a:r>
              <a:rPr lang="es-ES" sz="900" i="1" dirty="0" err="1" smtClean="0">
                <a:latin typeface="+mn-lt"/>
                <a:cs typeface="Arial" pitchFamily="34" charset="0"/>
              </a:rPr>
              <a:t>World</a:t>
            </a:r>
            <a:r>
              <a:rPr lang="es-ES" sz="900" i="1" dirty="0" smtClean="0">
                <a:latin typeface="+mn-lt"/>
                <a:cs typeface="Arial" pitchFamily="34" charset="0"/>
              </a:rPr>
              <a:t> </a:t>
            </a:r>
            <a:r>
              <a:rPr lang="es-ES" sz="900" i="1" dirty="0" err="1" smtClean="0">
                <a:latin typeface="+mn-lt"/>
                <a:cs typeface="Arial" pitchFamily="34" charset="0"/>
              </a:rPr>
              <a:t>Economic</a:t>
            </a:r>
            <a:r>
              <a:rPr lang="es-ES" sz="900" i="1" dirty="0" smtClean="0">
                <a:latin typeface="+mn-lt"/>
                <a:cs typeface="Arial" pitchFamily="34" charset="0"/>
              </a:rPr>
              <a:t> </a:t>
            </a:r>
            <a:r>
              <a:rPr lang="es-ES" sz="900" i="1" dirty="0" err="1" smtClean="0">
                <a:latin typeface="+mn-lt"/>
                <a:cs typeface="Arial" pitchFamily="34" charset="0"/>
              </a:rPr>
              <a:t>Forum</a:t>
            </a:r>
            <a:endParaRPr lang="es-ES" sz="900" i="1" dirty="0">
              <a:latin typeface="+mn-lt"/>
              <a:cs typeface="Arial" pitchFamily="34" charset="0"/>
            </a:endParaRPr>
          </a:p>
        </p:txBody>
      </p:sp>
      <p:sp>
        <p:nvSpPr>
          <p:cNvPr id="8" name="10 CuadroTexto"/>
          <p:cNvSpPr txBox="1">
            <a:spLocks noChangeArrowheads="1"/>
          </p:cNvSpPr>
          <p:nvPr/>
        </p:nvSpPr>
        <p:spPr bwMode="auto">
          <a:xfrm>
            <a:off x="2843213" y="1196975"/>
            <a:ext cx="3114675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 dirty="0"/>
              <a:t>Calidad de la Infraestructura 2011</a:t>
            </a:r>
          </a:p>
          <a:p>
            <a:pPr algn="ctr"/>
            <a:r>
              <a:rPr lang="es-ES" sz="1200" dirty="0"/>
              <a:t>(Índice Global)</a:t>
            </a:r>
          </a:p>
        </p:txBody>
      </p:sp>
      <p:graphicFrame>
        <p:nvGraphicFramePr>
          <p:cNvPr id="7" name="3 Gráfico"/>
          <p:cNvGraphicFramePr/>
          <p:nvPr/>
        </p:nvGraphicFramePr>
        <p:xfrm>
          <a:off x="428596" y="1928802"/>
          <a:ext cx="8429684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Título"/>
          <p:cNvSpPr>
            <a:spLocks noGrp="1"/>
          </p:cNvSpPr>
          <p:nvPr>
            <p:ph type="title" idx="4294967295"/>
          </p:nvPr>
        </p:nvSpPr>
        <p:spPr>
          <a:xfrm>
            <a:off x="1476375" y="260350"/>
            <a:ext cx="7239029" cy="574675"/>
          </a:xfrm>
        </p:spPr>
        <p:txBody>
          <a:bodyPr/>
          <a:lstStyle/>
          <a:p>
            <a:r>
              <a:rPr lang="es-ES" sz="2400" dirty="0" smtClean="0">
                <a:solidFill>
                  <a:schemeClr val="bg1"/>
                </a:solidFill>
              </a:rPr>
              <a:t>El Estado está comprometido en fomentar la inversión  en infraestructura </a:t>
            </a:r>
          </a:p>
        </p:txBody>
      </p:sp>
      <p:sp>
        <p:nvSpPr>
          <p:cNvPr id="49155" name="5 Marcador de número de diapositiva"/>
          <p:cNvSpPr txBox="1">
            <a:spLocks noGrp="1"/>
          </p:cNvSpPr>
          <p:nvPr/>
        </p:nvSpPr>
        <p:spPr bwMode="auto">
          <a:xfrm>
            <a:off x="4211638" y="6661150"/>
            <a:ext cx="4667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78348721-B267-48E7-B6A5-C7A3F589DA46}" type="slidenum">
              <a:rPr lang="es-PE" sz="1000" b="1">
                <a:latin typeface="Arial" charset="0"/>
                <a:cs typeface="Arial" charset="0"/>
              </a:rPr>
              <a:pPr algn="r"/>
              <a:t>14</a:t>
            </a:fld>
            <a:endParaRPr lang="es-PE" sz="1000" b="1">
              <a:latin typeface="Arial" charset="0"/>
              <a:cs typeface="Arial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57188" y="6413500"/>
            <a:ext cx="33115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900" i="1" dirty="0">
                <a:latin typeface="+mn-lt"/>
                <a:cs typeface="Arial" pitchFamily="34" charset="0"/>
              </a:rPr>
              <a:t>Fuente: MEF, </a:t>
            </a:r>
            <a:r>
              <a:rPr lang="es-ES" sz="900" i="1" dirty="0" smtClean="0">
                <a:latin typeface="+mn-lt"/>
                <a:cs typeface="Arial" pitchFamily="34" charset="0"/>
              </a:rPr>
              <a:t>PROINVERSION.</a:t>
            </a:r>
            <a:endParaRPr lang="es-ES" sz="900" i="1" dirty="0">
              <a:latin typeface="+mn-lt"/>
              <a:cs typeface="Arial" pitchFamily="34" charset="0"/>
            </a:endParaRP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1619250" y="1412875"/>
            <a:ext cx="6192838" cy="3381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52488"/>
            <a:r>
              <a:rPr lang="es-ES" sz="1600" b="1" dirty="0">
                <a:solidFill>
                  <a:srgbClr val="000000"/>
                </a:solidFill>
              </a:rPr>
              <a:t>Cartera de </a:t>
            </a:r>
            <a:r>
              <a:rPr lang="es-ES" sz="1600" b="1" dirty="0" smtClean="0">
                <a:solidFill>
                  <a:srgbClr val="000000"/>
                </a:solidFill>
              </a:rPr>
              <a:t>Proyectos APP </a:t>
            </a:r>
            <a:r>
              <a:rPr lang="es-ES" sz="1600" b="1" dirty="0">
                <a:solidFill>
                  <a:srgbClr val="000000"/>
                </a:solidFill>
              </a:rPr>
              <a:t>por Sectores – Periodo 2012-2013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643042" y="2286000"/>
          <a:ext cx="6072229" cy="2857512"/>
        </p:xfrm>
        <a:graphic>
          <a:graphicData uri="http://schemas.openxmlformats.org/drawingml/2006/table">
            <a:tbl>
              <a:tblPr/>
              <a:tblGrid>
                <a:gridCol w="2583927"/>
                <a:gridCol w="1744151"/>
                <a:gridCol w="1744151"/>
              </a:tblGrid>
              <a:tr h="2381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Sector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Inversión Estimada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812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(US$ Millones)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812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Transporte Vial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3,851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Ferroviario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3,000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Hidrocarburos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1,090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Telecomunicaciones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718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Energía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585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Agricultura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503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Aeropuertos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420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Puertos y Navegabilidad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139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46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10,352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 idx="4294967295"/>
          </p:nvPr>
        </p:nvSpPr>
        <p:spPr>
          <a:xfrm>
            <a:off x="1476375" y="260350"/>
            <a:ext cx="7667625" cy="574675"/>
          </a:xfrm>
        </p:spPr>
        <p:txBody>
          <a:bodyPr/>
          <a:lstStyle/>
          <a:p>
            <a:r>
              <a:rPr lang="es-ES" sz="2400" dirty="0" smtClean="0">
                <a:solidFill>
                  <a:schemeClr val="bg1"/>
                </a:solidFill>
              </a:rPr>
              <a:t>priorizando </a:t>
            </a:r>
            <a:r>
              <a:rPr lang="es-ES" sz="2400" dirty="0" smtClean="0">
                <a:solidFill>
                  <a:schemeClr val="bg1"/>
                </a:solidFill>
              </a:rPr>
              <a:t>a la </a:t>
            </a:r>
            <a:r>
              <a:rPr lang="es-ES" sz="2400" dirty="0" smtClean="0">
                <a:solidFill>
                  <a:schemeClr val="bg1"/>
                </a:solidFill>
              </a:rPr>
              <a:t>población más vulnerable </a:t>
            </a:r>
            <a:r>
              <a:rPr lang="es-ES" sz="2400" dirty="0" smtClean="0">
                <a:solidFill>
                  <a:schemeClr val="bg1"/>
                </a:solidFill>
              </a:rPr>
              <a:t>del </a:t>
            </a:r>
            <a:r>
              <a:rPr lang="es-ES" sz="2400" dirty="0" smtClean="0">
                <a:solidFill>
                  <a:schemeClr val="bg1"/>
                </a:solidFill>
              </a:rPr>
              <a:t>país</a:t>
            </a:r>
          </a:p>
        </p:txBody>
      </p:sp>
      <p:sp>
        <p:nvSpPr>
          <p:cNvPr id="50179" name="5 Marcador de número de diapositiva"/>
          <p:cNvSpPr txBox="1">
            <a:spLocks noGrp="1"/>
          </p:cNvSpPr>
          <p:nvPr/>
        </p:nvSpPr>
        <p:spPr bwMode="auto">
          <a:xfrm>
            <a:off x="4211638" y="6661150"/>
            <a:ext cx="4667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F8A6F7-038E-4EA1-8FD6-9C5469F8112D}" type="slidenum">
              <a:rPr lang="es-PE" sz="1000" b="1">
                <a:latin typeface="Arial" charset="0"/>
                <a:cs typeface="Arial" charset="0"/>
              </a:rPr>
              <a:pPr algn="r"/>
              <a:t>15</a:t>
            </a:fld>
            <a:endParaRPr lang="es-PE" sz="1000" b="1">
              <a:latin typeface="Arial" charset="0"/>
              <a:cs typeface="Arial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57188" y="6413500"/>
            <a:ext cx="33115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900" i="1" dirty="0">
                <a:latin typeface="+mn-lt"/>
                <a:cs typeface="Arial" pitchFamily="34" charset="0"/>
              </a:rPr>
              <a:t>Fuente: </a:t>
            </a:r>
            <a:r>
              <a:rPr lang="es-ES" sz="900" i="1" dirty="0" smtClean="0">
                <a:latin typeface="+mn-lt"/>
                <a:cs typeface="Arial" pitchFamily="34" charset="0"/>
              </a:rPr>
              <a:t>MEF, PROINVERSION.</a:t>
            </a:r>
            <a:endParaRPr lang="es-ES" sz="900" i="1" dirty="0">
              <a:latin typeface="+mn-lt"/>
              <a:cs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0" y="1000125"/>
            <a:ext cx="4071965" cy="52149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63538" indent="-363538" algn="just">
              <a:tabLst>
                <a:tab pos="892175" algn="l"/>
              </a:tabLst>
              <a:defRPr/>
            </a:pPr>
            <a:r>
              <a:rPr lang="es-ES" b="1" dirty="0" smtClean="0">
                <a:solidFill>
                  <a:srgbClr val="FF0000"/>
                </a:solidFill>
                <a:latin typeface="Calibri" pitchFamily="34" charset="0"/>
              </a:rPr>
              <a:t>	</a:t>
            </a:r>
          </a:p>
          <a:p>
            <a:pPr marL="363538" indent="-363538" algn="just">
              <a:tabLst>
                <a:tab pos="892175" algn="l"/>
              </a:tabLst>
              <a:defRPr/>
            </a:pPr>
            <a:r>
              <a:rPr lang="es-ES" b="1" dirty="0" smtClean="0">
                <a:solidFill>
                  <a:srgbClr val="FF0000"/>
                </a:solidFill>
                <a:latin typeface="Calibri" pitchFamily="34" charset="0"/>
              </a:rPr>
              <a:t>	</a:t>
            </a:r>
          </a:p>
          <a:p>
            <a:pPr marL="363538" indent="-363538" algn="just">
              <a:tabLst>
                <a:tab pos="892175" algn="l"/>
              </a:tabLst>
              <a:defRPr/>
            </a:pPr>
            <a:r>
              <a:rPr lang="es-ES" b="1" dirty="0" smtClean="0">
                <a:solidFill>
                  <a:srgbClr val="FF0000"/>
                </a:solidFill>
                <a:latin typeface="Calibri" pitchFamily="34" charset="0"/>
              </a:rPr>
              <a:t>	</a:t>
            </a:r>
            <a:r>
              <a:rPr lang="es-ES" b="1" dirty="0" smtClean="0">
                <a:solidFill>
                  <a:srgbClr val="FF0000"/>
                </a:solidFill>
              </a:rPr>
              <a:t>Masificación del Uso del Gas Natural a nivel Nacional</a:t>
            </a:r>
          </a:p>
          <a:p>
            <a:pPr marL="363538" indent="-363538" algn="just">
              <a:tabLst>
                <a:tab pos="892175" algn="l"/>
              </a:tabLst>
              <a:defRPr/>
            </a:pPr>
            <a:endParaRPr lang="es-ES" b="1" dirty="0" smtClean="0">
              <a:solidFill>
                <a:srgbClr val="FF0000"/>
              </a:solidFill>
            </a:endParaRPr>
          </a:p>
          <a:p>
            <a:pPr marL="363538" indent="-363538" algn="just">
              <a:buFont typeface="Wingdings" pitchFamily="2" charset="2"/>
              <a:buChar char="ü"/>
              <a:tabLst>
                <a:tab pos="892175" algn="l"/>
              </a:tabLst>
              <a:defRPr/>
            </a:pPr>
            <a:r>
              <a:rPr lang="es-ES" sz="2000" dirty="0" smtClean="0">
                <a:cs typeface="Arial" pitchFamily="34" charset="0"/>
              </a:rPr>
              <a:t>Descripción: Sistema </a:t>
            </a:r>
            <a:r>
              <a:rPr lang="es-ES" sz="2000" dirty="0">
                <a:cs typeface="Arial" pitchFamily="34" charset="0"/>
              </a:rPr>
              <a:t>de  distribución de gas natural </a:t>
            </a:r>
            <a:r>
              <a:rPr lang="es-ES" sz="2000" dirty="0" smtClean="0">
                <a:cs typeface="Arial" pitchFamily="34" charset="0"/>
              </a:rPr>
              <a:t>mediante redes </a:t>
            </a:r>
            <a:r>
              <a:rPr lang="es-ES" sz="2000" dirty="0">
                <a:cs typeface="Arial" pitchFamily="34" charset="0"/>
              </a:rPr>
              <a:t>de </a:t>
            </a:r>
            <a:r>
              <a:rPr lang="es-ES" sz="2000" dirty="0" smtClean="0">
                <a:cs typeface="Arial" pitchFamily="34" charset="0"/>
              </a:rPr>
              <a:t>ductos en 19 </a:t>
            </a:r>
            <a:r>
              <a:rPr lang="es-ES" sz="2000" dirty="0">
                <a:cs typeface="Arial" pitchFamily="34" charset="0"/>
              </a:rPr>
              <a:t>ciudades del país. </a:t>
            </a:r>
          </a:p>
          <a:p>
            <a:pPr marL="363538" indent="-363538" algn="just">
              <a:buFont typeface="Wingdings" pitchFamily="2" charset="2"/>
              <a:buChar char="ü"/>
              <a:tabLst>
                <a:tab pos="892175" algn="l"/>
              </a:tabLst>
              <a:defRPr/>
            </a:pPr>
            <a:endParaRPr lang="es-ES" sz="2000" u="sng" dirty="0" smtClean="0">
              <a:cs typeface="Arial" pitchFamily="34" charset="0"/>
            </a:endParaRPr>
          </a:p>
          <a:p>
            <a:pPr marL="363538" indent="-363538" algn="just">
              <a:buFont typeface="Wingdings" pitchFamily="2" charset="2"/>
              <a:buChar char="ü"/>
              <a:tabLst>
                <a:tab pos="892175" algn="l"/>
              </a:tabLst>
              <a:defRPr/>
            </a:pPr>
            <a:r>
              <a:rPr lang="es-ES" sz="2000" dirty="0" smtClean="0">
                <a:cs typeface="Arial" pitchFamily="34" charset="0"/>
              </a:rPr>
              <a:t>CAPEX estimado: </a:t>
            </a:r>
            <a:r>
              <a:rPr lang="es-ES" sz="2000" dirty="0">
                <a:cs typeface="Arial" pitchFamily="34" charset="0"/>
              </a:rPr>
              <a:t>US$ 600 </a:t>
            </a:r>
            <a:r>
              <a:rPr lang="es-ES" sz="2000" dirty="0" smtClean="0">
                <a:cs typeface="Arial" pitchFamily="34" charset="0"/>
              </a:rPr>
              <a:t>MM.</a:t>
            </a:r>
            <a:endParaRPr lang="es-ES" sz="2000" dirty="0">
              <a:cs typeface="Arial" pitchFamily="34" charset="0"/>
            </a:endParaRPr>
          </a:p>
          <a:p>
            <a:pPr marL="363538" indent="-363538" algn="just">
              <a:buFont typeface="Wingdings" pitchFamily="2" charset="2"/>
              <a:buChar char="ü"/>
              <a:tabLst>
                <a:tab pos="892175" algn="l"/>
              </a:tabLst>
              <a:defRPr/>
            </a:pPr>
            <a:endParaRPr lang="es-ES" sz="2000" u="sng" dirty="0" smtClean="0">
              <a:cs typeface="Arial" pitchFamily="34" charset="0"/>
            </a:endParaRPr>
          </a:p>
          <a:p>
            <a:pPr marL="363538" indent="-363538" algn="just">
              <a:buFont typeface="Wingdings" pitchFamily="2" charset="2"/>
              <a:buChar char="ü"/>
              <a:tabLst>
                <a:tab pos="892175" algn="l"/>
              </a:tabLst>
              <a:defRPr/>
            </a:pPr>
            <a:r>
              <a:rPr lang="es-ES" sz="2000" dirty="0" smtClean="0">
                <a:cs typeface="Arial" pitchFamily="34" charset="0"/>
              </a:rPr>
              <a:t>Meta</a:t>
            </a:r>
            <a:r>
              <a:rPr lang="es-ES" sz="2000" dirty="0">
                <a:cs typeface="Arial" pitchFamily="34" charset="0"/>
              </a:rPr>
              <a:t>: </a:t>
            </a:r>
            <a:r>
              <a:rPr lang="es-ES" sz="2000" dirty="0" smtClean="0">
                <a:cs typeface="Arial" pitchFamily="34" charset="0"/>
              </a:rPr>
              <a:t>Más </a:t>
            </a:r>
            <a:r>
              <a:rPr lang="es-ES" sz="2000" dirty="0">
                <a:cs typeface="Arial" pitchFamily="34" charset="0"/>
              </a:rPr>
              <a:t>de </a:t>
            </a:r>
            <a:r>
              <a:rPr lang="es-ES" sz="2000" dirty="0" smtClean="0">
                <a:cs typeface="Arial" pitchFamily="34" charset="0"/>
              </a:rPr>
              <a:t>275 mil conexiones </a:t>
            </a:r>
            <a:r>
              <a:rPr lang="es-ES" sz="2000" dirty="0">
                <a:cs typeface="Arial" pitchFamily="34" charset="0"/>
              </a:rPr>
              <a:t>domiciliarias.</a:t>
            </a:r>
          </a:p>
          <a:p>
            <a:pPr marL="363538" indent="-363538" algn="just">
              <a:buFont typeface="Wingdings" pitchFamily="2" charset="2"/>
              <a:buChar char="ü"/>
              <a:tabLst>
                <a:tab pos="892175" algn="l"/>
              </a:tabLst>
              <a:defRPr/>
            </a:pPr>
            <a:endParaRPr lang="es-ES" sz="2000" u="sng" dirty="0" smtClean="0">
              <a:latin typeface="+mn-lt"/>
              <a:cs typeface="Arial" pitchFamily="34" charset="0"/>
            </a:endParaRPr>
          </a:p>
          <a:p>
            <a:pPr marL="363538" indent="-363538" algn="just">
              <a:buFont typeface="Wingdings" pitchFamily="2" charset="2"/>
              <a:buChar char="ü"/>
              <a:tabLst>
                <a:tab pos="892175" algn="l"/>
              </a:tabLst>
              <a:defRPr/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marL="363538" indent="-363538" algn="just">
              <a:buFont typeface="Wingdings" pitchFamily="2" charset="2"/>
              <a:buChar char="ü"/>
              <a:tabLst>
                <a:tab pos="892175" algn="l"/>
              </a:tabLst>
              <a:defRPr/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marL="361950" indent="-361950" algn="just">
              <a:buFont typeface="+mj-lt"/>
              <a:buAutoNum type="arabicPeriod"/>
              <a:tabLst>
                <a:tab pos="892175" algn="l"/>
              </a:tabLst>
              <a:defRPr/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marL="363538" indent="-363538" algn="just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tabLst>
                <a:tab pos="892175" algn="l"/>
              </a:tabLst>
              <a:defRPr/>
            </a:pPr>
            <a:endParaRPr lang="es-ES" sz="2000" b="1" dirty="0">
              <a:latin typeface="Georgia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3714746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 idx="4294967295"/>
          </p:nvPr>
        </p:nvSpPr>
        <p:spPr>
          <a:xfrm>
            <a:off x="1476375" y="260350"/>
            <a:ext cx="7667625" cy="574675"/>
          </a:xfrm>
        </p:spPr>
        <p:txBody>
          <a:bodyPr/>
          <a:lstStyle/>
          <a:p>
            <a:r>
              <a:rPr lang="es-ES" sz="2400" dirty="0" smtClean="0">
                <a:solidFill>
                  <a:schemeClr val="bg1"/>
                </a:solidFill>
              </a:rPr>
              <a:t>priorizando </a:t>
            </a:r>
            <a:r>
              <a:rPr lang="es-ES" sz="2400" dirty="0" smtClean="0">
                <a:solidFill>
                  <a:schemeClr val="bg1"/>
                </a:solidFill>
              </a:rPr>
              <a:t>a la </a:t>
            </a:r>
            <a:r>
              <a:rPr lang="es-ES" sz="2400" dirty="0" smtClean="0">
                <a:solidFill>
                  <a:schemeClr val="bg1"/>
                </a:solidFill>
              </a:rPr>
              <a:t>población más vulnerable </a:t>
            </a:r>
            <a:r>
              <a:rPr lang="es-ES" sz="2400" dirty="0" smtClean="0">
                <a:solidFill>
                  <a:schemeClr val="bg1"/>
                </a:solidFill>
              </a:rPr>
              <a:t>del </a:t>
            </a:r>
            <a:r>
              <a:rPr lang="es-ES" sz="2400" dirty="0" smtClean="0">
                <a:solidFill>
                  <a:schemeClr val="bg1"/>
                </a:solidFill>
              </a:rPr>
              <a:t>país</a:t>
            </a:r>
          </a:p>
        </p:txBody>
      </p:sp>
      <p:sp>
        <p:nvSpPr>
          <p:cNvPr id="50179" name="5 Marcador de número de diapositiva"/>
          <p:cNvSpPr txBox="1">
            <a:spLocks noGrp="1"/>
          </p:cNvSpPr>
          <p:nvPr/>
        </p:nvSpPr>
        <p:spPr bwMode="auto">
          <a:xfrm>
            <a:off x="4211638" y="6661150"/>
            <a:ext cx="4667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F8A6F7-038E-4EA1-8FD6-9C5469F8112D}" type="slidenum">
              <a:rPr lang="es-PE" sz="1000" b="1">
                <a:latin typeface="Arial" charset="0"/>
                <a:cs typeface="Arial" charset="0"/>
              </a:rPr>
              <a:pPr algn="r"/>
              <a:t>16</a:t>
            </a:fld>
            <a:endParaRPr lang="es-PE" sz="1000" b="1">
              <a:latin typeface="Arial" charset="0"/>
              <a:cs typeface="Arial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57188" y="6413500"/>
            <a:ext cx="33115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900" i="1" dirty="0">
                <a:latin typeface="+mn-lt"/>
                <a:cs typeface="Arial" pitchFamily="34" charset="0"/>
              </a:rPr>
              <a:t>Fuente: MEF, </a:t>
            </a:r>
            <a:r>
              <a:rPr lang="es-ES" sz="900" i="1" dirty="0" smtClean="0">
                <a:latin typeface="+mn-lt"/>
                <a:cs typeface="Arial" pitchFamily="34" charset="0"/>
              </a:rPr>
              <a:t>PROINVERSION.</a:t>
            </a:r>
            <a:endParaRPr lang="es-ES" sz="900" i="1" dirty="0">
              <a:latin typeface="+mn-lt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429124" y="1142984"/>
            <a:ext cx="4369533" cy="52149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63538" indent="-363538" algn="just">
              <a:tabLst>
                <a:tab pos="892175" algn="l"/>
              </a:tabLst>
              <a:defRPr/>
            </a:pPr>
            <a:r>
              <a:rPr lang="es-ES" b="1" dirty="0" smtClean="0">
                <a:solidFill>
                  <a:srgbClr val="FF0000"/>
                </a:solidFill>
                <a:latin typeface="Calibri" pitchFamily="34" charset="0"/>
              </a:rPr>
              <a:t>	</a:t>
            </a:r>
          </a:p>
          <a:p>
            <a:pPr marL="363538" indent="-363538" algn="just">
              <a:tabLst>
                <a:tab pos="892175" algn="l"/>
              </a:tabLst>
              <a:defRPr/>
            </a:pPr>
            <a:r>
              <a:rPr lang="es-ES" b="1" dirty="0" smtClean="0">
                <a:solidFill>
                  <a:srgbClr val="FF0000"/>
                </a:solidFill>
                <a:latin typeface="Calibri" pitchFamily="34" charset="0"/>
              </a:rPr>
              <a:t>	</a:t>
            </a:r>
            <a:r>
              <a:rPr lang="es-ES" b="1" dirty="0" smtClean="0">
                <a:solidFill>
                  <a:srgbClr val="FF0000"/>
                </a:solidFill>
              </a:rPr>
              <a:t>Longitudinales de la Sierra y Selva y Tramos faltantes de IIRSA Centro</a:t>
            </a:r>
          </a:p>
          <a:p>
            <a:pPr marL="363538" indent="-363538" algn="just">
              <a:tabLst>
                <a:tab pos="892175" algn="l"/>
              </a:tabLst>
              <a:defRPr/>
            </a:pPr>
            <a:endParaRPr lang="es-ES" b="1" dirty="0" smtClean="0">
              <a:solidFill>
                <a:srgbClr val="FF0000"/>
              </a:solidFill>
            </a:endParaRPr>
          </a:p>
          <a:p>
            <a:pPr marL="363538" indent="-363538" algn="just">
              <a:buFont typeface="Wingdings" pitchFamily="2" charset="2"/>
              <a:buChar char="ü"/>
              <a:tabLst>
                <a:tab pos="892175" algn="l"/>
              </a:tabLst>
              <a:defRPr/>
            </a:pPr>
            <a:r>
              <a:rPr lang="es-ES" sz="2000" dirty="0" smtClean="0">
                <a:cs typeface="Arial" pitchFamily="34" charset="0"/>
              </a:rPr>
              <a:t>Descripción</a:t>
            </a:r>
            <a:r>
              <a:rPr lang="es-ES" sz="2000" dirty="0">
                <a:cs typeface="Arial" pitchFamily="34" charset="0"/>
              </a:rPr>
              <a:t>: </a:t>
            </a:r>
            <a:r>
              <a:rPr lang="es-ES" sz="2000" dirty="0" smtClean="0">
                <a:cs typeface="Arial" pitchFamily="34" charset="0"/>
              </a:rPr>
              <a:t>Mejoramiento y rehabilitación de carreteras </a:t>
            </a:r>
            <a:r>
              <a:rPr lang="es-ES" dirty="0" smtClean="0">
                <a:cs typeface="Arial" pitchFamily="34" charset="0"/>
              </a:rPr>
              <a:t>en los tramos que defina el MTC. Permitirá el tendido de ductos para la instalación de fibra óptica.  </a:t>
            </a:r>
          </a:p>
          <a:p>
            <a:pPr marL="363538" indent="-363538" algn="just">
              <a:buFont typeface="Wingdings" pitchFamily="2" charset="2"/>
              <a:buChar char="ü"/>
              <a:tabLst>
                <a:tab pos="892175" algn="l"/>
              </a:tabLst>
              <a:defRPr/>
            </a:pPr>
            <a:endParaRPr lang="es-ES" sz="2000" u="sng" dirty="0" smtClean="0">
              <a:cs typeface="Arial" pitchFamily="34" charset="0"/>
            </a:endParaRPr>
          </a:p>
          <a:p>
            <a:pPr marL="363538" indent="-363538" algn="just">
              <a:buFont typeface="Wingdings" pitchFamily="2" charset="2"/>
              <a:buChar char="ü"/>
              <a:tabLst>
                <a:tab pos="892175" algn="l"/>
              </a:tabLst>
              <a:defRPr/>
            </a:pPr>
            <a:r>
              <a:rPr lang="es-ES" sz="2000" dirty="0" smtClean="0">
                <a:cs typeface="Arial" pitchFamily="34" charset="0"/>
              </a:rPr>
              <a:t>CAPEX estimado: </a:t>
            </a:r>
            <a:r>
              <a:rPr lang="es-ES" sz="2000" dirty="0">
                <a:cs typeface="Arial" pitchFamily="34" charset="0"/>
              </a:rPr>
              <a:t>USD$ 3,800 </a:t>
            </a:r>
            <a:r>
              <a:rPr lang="es-ES" sz="2000" dirty="0" smtClean="0">
                <a:cs typeface="Arial" pitchFamily="34" charset="0"/>
              </a:rPr>
              <a:t>MM.</a:t>
            </a:r>
          </a:p>
          <a:p>
            <a:pPr marL="363538" indent="-363538" algn="just">
              <a:buFont typeface="Wingdings" pitchFamily="2" charset="2"/>
              <a:buChar char="ü"/>
              <a:tabLst>
                <a:tab pos="892175" algn="l"/>
              </a:tabLst>
              <a:defRPr/>
            </a:pPr>
            <a:endParaRPr lang="es-ES" sz="2000" dirty="0"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3857652" cy="479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Título"/>
          <p:cNvSpPr>
            <a:spLocks noGrp="1"/>
          </p:cNvSpPr>
          <p:nvPr>
            <p:ph type="title" idx="4294967295"/>
          </p:nvPr>
        </p:nvSpPr>
        <p:spPr>
          <a:xfrm>
            <a:off x="1476375" y="261938"/>
            <a:ext cx="7381905" cy="574675"/>
          </a:xfrm>
        </p:spPr>
        <p:txBody>
          <a:bodyPr/>
          <a:lstStyle/>
          <a:p>
            <a:r>
              <a:rPr lang="es-PE" sz="2400" dirty="0" smtClean="0">
                <a:solidFill>
                  <a:schemeClr val="bg1"/>
                </a:solidFill>
              </a:rPr>
              <a:t>para lograr su inclusión, propiciándose así un </a:t>
            </a:r>
            <a:r>
              <a:rPr lang="es-PE" sz="2400" dirty="0" smtClean="0">
                <a:solidFill>
                  <a:schemeClr val="bg1"/>
                </a:solidFill>
              </a:rPr>
              <a:t>mejor clima para la inversión </a:t>
            </a:r>
            <a:endParaRPr lang="es-ES" sz="2400" dirty="0" smtClean="0">
              <a:solidFill>
                <a:schemeClr val="bg1"/>
              </a:solidFill>
            </a:endParaRPr>
          </a:p>
        </p:txBody>
      </p:sp>
      <p:sp>
        <p:nvSpPr>
          <p:cNvPr id="51203" name="4 Marcador de número de diapositiva"/>
          <p:cNvSpPr txBox="1">
            <a:spLocks noGrp="1"/>
          </p:cNvSpPr>
          <p:nvPr/>
        </p:nvSpPr>
        <p:spPr bwMode="auto">
          <a:xfrm>
            <a:off x="4211638" y="6661150"/>
            <a:ext cx="4667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B0CF9C8-661E-40EE-9BE1-2E202D530BD4}" type="slidenum">
              <a:rPr lang="es-PE" sz="1000" b="1">
                <a:latin typeface="Arial" charset="0"/>
                <a:cs typeface="Arial" charset="0"/>
              </a:rPr>
              <a:pPr algn="r"/>
              <a:t>17</a:t>
            </a:fld>
            <a:endParaRPr lang="es-PE" sz="1000" b="1">
              <a:latin typeface="Arial" charset="0"/>
              <a:cs typeface="Arial" charset="0"/>
            </a:endParaRPr>
          </a:p>
        </p:txBody>
      </p:sp>
      <p:graphicFrame>
        <p:nvGraphicFramePr>
          <p:cNvPr id="6" name="Diagram 1"/>
          <p:cNvGraphicFramePr/>
          <p:nvPr/>
        </p:nvGraphicFramePr>
        <p:xfrm>
          <a:off x="838200" y="1066800"/>
          <a:ext cx="7696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7318" y="2708920"/>
            <a:ext cx="7772400" cy="1362075"/>
          </a:xfrm>
        </p:spPr>
        <p:txBody>
          <a:bodyPr lIns="91440" tIns="45720" rIns="91440" bIns="45720" anchor="ctr"/>
          <a:lstStyle/>
          <a:p>
            <a:pPr eaLnBrk="1" hangingPunct="1">
              <a:defRPr/>
            </a:pPr>
            <a:r>
              <a:rPr lang="es-E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EL SISTEMA NACIONAL DE INVERSIÓN PÚBLICA  (SNIP)</a:t>
            </a:r>
          </a:p>
        </p:txBody>
      </p:sp>
      <p:sp>
        <p:nvSpPr>
          <p:cNvPr id="9" name="8 Rectángulo"/>
          <p:cNvSpPr/>
          <p:nvPr/>
        </p:nvSpPr>
        <p:spPr bwMode="auto">
          <a:xfrm>
            <a:off x="214282" y="0"/>
            <a:ext cx="571504" cy="6858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>
              <a:buFontTx/>
              <a:buNone/>
            </a:pPr>
            <a:endParaRPr lang="es-ES" sz="1400" b="1" dirty="0" err="1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 idx="4294967295"/>
          </p:nvPr>
        </p:nvSpPr>
        <p:spPr>
          <a:xfrm>
            <a:off x="1476375" y="260350"/>
            <a:ext cx="7272089" cy="574675"/>
          </a:xfrm>
        </p:spPr>
        <p:txBody>
          <a:bodyPr/>
          <a:lstStyle/>
          <a:p>
            <a:r>
              <a:rPr lang="es-PE" sz="2400" dirty="0" smtClean="0">
                <a:solidFill>
                  <a:schemeClr val="bg1"/>
                </a:solidFill>
              </a:rPr>
              <a:t>El SNIP permite optimizar el uso de los Recursos Públicos destinados a la inversión</a:t>
            </a:r>
            <a:endParaRPr lang="es-ES" sz="2400" dirty="0" smtClean="0">
              <a:solidFill>
                <a:schemeClr val="bg1"/>
              </a:solidFill>
            </a:endParaRPr>
          </a:p>
        </p:txBody>
      </p:sp>
      <p:sp>
        <p:nvSpPr>
          <p:cNvPr id="50179" name="5 Marcador de número de diapositiva"/>
          <p:cNvSpPr txBox="1">
            <a:spLocks noGrp="1"/>
          </p:cNvSpPr>
          <p:nvPr/>
        </p:nvSpPr>
        <p:spPr bwMode="auto">
          <a:xfrm>
            <a:off x="4211638" y="6661150"/>
            <a:ext cx="4667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F8A6F7-038E-4EA1-8FD6-9C5469F8112D}" type="slidenum">
              <a:rPr lang="es-PE" sz="1000" b="1">
                <a:latin typeface="Arial" charset="0"/>
                <a:cs typeface="Arial" charset="0"/>
              </a:rPr>
              <a:pPr algn="r"/>
              <a:t>19</a:t>
            </a:fld>
            <a:endParaRPr lang="es-PE" sz="1000" b="1">
              <a:latin typeface="Arial" charset="0"/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577" y="1142984"/>
            <a:ext cx="7920880" cy="487830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261938" lvl="1" indent="-261938" algn="ctr">
              <a:lnSpc>
                <a:spcPct val="80000"/>
              </a:lnSpc>
              <a:defRPr/>
            </a:pPr>
            <a:endParaRPr lang="es-ES_tradnl" dirty="0" smtClean="0">
              <a:solidFill>
                <a:srgbClr val="FF0000"/>
              </a:solidFill>
              <a:latin typeface="+mn-lt"/>
              <a:ea typeface="PMingLiU" pitchFamily="18" charset="-120"/>
            </a:endParaRPr>
          </a:p>
          <a:p>
            <a:pPr marL="363538" indent="-363538" algn="just">
              <a:buFont typeface="Wingdings" pitchFamily="2" charset="2"/>
              <a:buChar char="ü"/>
              <a:tabLst>
                <a:tab pos="892175" algn="l"/>
              </a:tabLst>
              <a:defRPr/>
            </a:pPr>
            <a:endParaRPr lang="es-ES" dirty="0">
              <a:latin typeface="+mn-lt"/>
              <a:cs typeface="Arial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341438"/>
            <a:ext cx="7913688" cy="719137"/>
          </a:xfrm>
        </p:spPr>
        <p:txBody>
          <a:bodyPr/>
          <a:lstStyle/>
          <a:p>
            <a:r>
              <a:rPr lang="es-MX" sz="3400" b="1" smtClean="0"/>
              <a:t>¿Qué es el                 ?</a:t>
            </a:r>
            <a:endParaRPr lang="es-ES" sz="3400" b="1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56147" y="2276475"/>
            <a:ext cx="7488261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just" defTabSz="914400" eaLnBrk="0" latinLnBrk="0" hangingPunct="0">
              <a:lnSpc>
                <a:spcPct val="90000"/>
              </a:lnSpc>
              <a:spcBef>
                <a:spcPct val="20000"/>
              </a:spcBef>
              <a:buClr>
                <a:srgbClr val="1F62B3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s-MX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Es un sistema administrativo del Estado que actúa como un sistema de </a:t>
            </a:r>
            <a:r>
              <a:rPr lang="es-MX" sz="2500" u="sng" dirty="0" smtClean="0">
                <a:solidFill>
                  <a:srgbClr val="1F62B3"/>
                </a:solidFill>
                <a:cs typeface="Calibri" pitchFamily="34" charset="0"/>
              </a:rPr>
              <a:t>certificación de calidad</a:t>
            </a:r>
            <a:r>
              <a:rPr lang="es-MX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 de los proyectos de inversión pública.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62B3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s-MX" sz="25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cs typeface="Calibri" pitchFamily="34" charset="0"/>
            </a:endParaRPr>
          </a:p>
          <a:p>
            <a:pPr marL="742950" lvl="1" indent="-28575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1F62B3"/>
              </a:buClr>
              <a:buFont typeface="Wingdings" pitchFamily="2" charset="2"/>
              <a:buChar char="Ø"/>
              <a:defRPr/>
            </a:pPr>
            <a:r>
              <a:rPr lang="es-MX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Su finalidad es optimizar el uso de los recursos públicos destinados a la inversión a través de principios, </a:t>
            </a:r>
            <a:r>
              <a:rPr lang="es-MX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procesos, </a:t>
            </a:r>
            <a:r>
              <a:rPr lang="es-MX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metodologías </a:t>
            </a:r>
            <a:r>
              <a:rPr lang="es-MX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y normas técnicas</a:t>
            </a:r>
            <a:r>
              <a:rPr lang="es-MX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.</a:t>
            </a: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3715247" y="1428750"/>
          <a:ext cx="2087562" cy="563563"/>
        </p:xfrm>
        <a:graphic>
          <a:graphicData uri="http://schemas.openxmlformats.org/presentationml/2006/ole">
            <p:oleObj spid="_x0000_s1027" name="CorelDRAW" r:id="rId4" imgW="4680000" imgH="12632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pPr eaLnBrk="1" hangingPunct="1">
              <a:defRPr/>
            </a:pPr>
            <a:r>
              <a:rPr lang="es-E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PERU: UN DESTINO atractivo PARA LAS INVERSIONES</a:t>
            </a:r>
          </a:p>
        </p:txBody>
      </p:sp>
      <p:sp>
        <p:nvSpPr>
          <p:cNvPr id="9" name="8 Rectángulo"/>
          <p:cNvSpPr/>
          <p:nvPr/>
        </p:nvSpPr>
        <p:spPr bwMode="auto">
          <a:xfrm>
            <a:off x="214282" y="0"/>
            <a:ext cx="571504" cy="6858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>
              <a:buFontTx/>
              <a:buNone/>
            </a:pPr>
            <a:endParaRPr lang="es-ES" sz="1400" b="1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 idx="4294967295"/>
          </p:nvPr>
        </p:nvSpPr>
        <p:spPr>
          <a:xfrm>
            <a:off x="1476375" y="260350"/>
            <a:ext cx="7272089" cy="574675"/>
          </a:xfrm>
        </p:spPr>
        <p:txBody>
          <a:bodyPr/>
          <a:lstStyle/>
          <a:p>
            <a:r>
              <a:rPr lang="es-PE" sz="2400" dirty="0" smtClean="0">
                <a:solidFill>
                  <a:schemeClr val="bg1"/>
                </a:solidFill>
              </a:rPr>
              <a:t>El </a:t>
            </a:r>
            <a:r>
              <a:rPr lang="es-PE" sz="2400" dirty="0" smtClean="0">
                <a:solidFill>
                  <a:schemeClr val="bg1"/>
                </a:solidFill>
              </a:rPr>
              <a:t>SNIP permite optimizar el uso de los Recursos Públicos destinados a la inversión</a:t>
            </a:r>
            <a:endParaRPr lang="es-ES" sz="2400" dirty="0" smtClean="0">
              <a:solidFill>
                <a:schemeClr val="bg1"/>
              </a:solidFill>
            </a:endParaRPr>
          </a:p>
        </p:txBody>
      </p:sp>
      <p:sp>
        <p:nvSpPr>
          <p:cNvPr id="50179" name="5 Marcador de número de diapositiva"/>
          <p:cNvSpPr txBox="1">
            <a:spLocks noGrp="1"/>
          </p:cNvSpPr>
          <p:nvPr/>
        </p:nvSpPr>
        <p:spPr bwMode="auto">
          <a:xfrm>
            <a:off x="4211638" y="6661150"/>
            <a:ext cx="4667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F8A6F7-038E-4EA1-8FD6-9C5469F8112D}" type="slidenum">
              <a:rPr lang="es-PE" sz="1000" b="1">
                <a:latin typeface="Arial" charset="0"/>
                <a:cs typeface="Arial" charset="0"/>
              </a:rPr>
              <a:pPr algn="r"/>
              <a:t>20</a:t>
            </a:fld>
            <a:endParaRPr lang="es-PE" sz="1000" b="1">
              <a:latin typeface="Arial" charset="0"/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577" y="1142984"/>
            <a:ext cx="7920880" cy="487830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261938" lvl="1" indent="-261938" algn="ctr">
              <a:lnSpc>
                <a:spcPct val="80000"/>
              </a:lnSpc>
              <a:defRPr/>
            </a:pPr>
            <a:endParaRPr lang="es-ES_tradnl" dirty="0" smtClean="0">
              <a:solidFill>
                <a:srgbClr val="FF0000"/>
              </a:solidFill>
              <a:latin typeface="+mn-lt"/>
              <a:ea typeface="PMingLiU" pitchFamily="18" charset="-120"/>
            </a:endParaRPr>
          </a:p>
          <a:p>
            <a:pPr marL="363538" indent="-363538" algn="just">
              <a:buFont typeface="Wingdings" pitchFamily="2" charset="2"/>
              <a:buChar char="ü"/>
              <a:tabLst>
                <a:tab pos="892175" algn="l"/>
              </a:tabLst>
              <a:defRPr/>
            </a:pPr>
            <a:endParaRPr lang="es-ES" dirty="0">
              <a:latin typeface="+mn-lt"/>
              <a:cs typeface="Arial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341438"/>
            <a:ext cx="7913688" cy="719137"/>
          </a:xfrm>
        </p:spPr>
        <p:txBody>
          <a:bodyPr/>
          <a:lstStyle/>
          <a:p>
            <a:r>
              <a:rPr lang="es-MX" sz="3400" b="1" smtClean="0"/>
              <a:t>¿Qué es el                 ?</a:t>
            </a:r>
            <a:endParaRPr lang="es-ES" sz="3400" b="1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56147" y="2276475"/>
            <a:ext cx="7488261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lvl="1" indent="-28575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1F62B3"/>
              </a:buClr>
              <a:buFont typeface="Wingdings" pitchFamily="2" charset="2"/>
              <a:buChar char="Ø"/>
            </a:pPr>
            <a:r>
              <a:rPr lang="es-PE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Es de observancia obligatoria para todas las entidades y empresas del Sector Público No Financiero, de todos los niveles de gobierno. </a:t>
            </a:r>
          </a:p>
          <a:p>
            <a:pPr marL="742950" lvl="1" indent="-28575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1F62B3"/>
              </a:buClr>
              <a:buFont typeface="Wingdings" pitchFamily="2" charset="2"/>
              <a:buChar char="Ø"/>
            </a:pPr>
            <a:endParaRPr lang="es-PE" sz="2500" dirty="0" smtClean="0">
              <a:cs typeface="Calibri" pitchFamily="34" charset="0"/>
            </a:endParaRPr>
          </a:p>
          <a:p>
            <a:pPr marL="742950" lvl="1" indent="-28575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1F62B3"/>
              </a:buClr>
              <a:buFont typeface="Wingdings" pitchFamily="2" charset="2"/>
              <a:buChar char="Ø"/>
            </a:pPr>
            <a:r>
              <a:rPr lang="es-PE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Sus procedimientos alcanzan incluso a aquellos proyectos que ejecutándose con recursos privados, requieren que el Estado asuma los gastos posteriores de operación y mantenimiento. 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62B3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s-MX" sz="25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cs typeface="Calibri" pitchFamily="34" charset="0"/>
            </a:endParaRP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3715247" y="1428750"/>
          <a:ext cx="2087562" cy="563563"/>
        </p:xfrm>
        <a:graphic>
          <a:graphicData uri="http://schemas.openxmlformats.org/presentationml/2006/ole">
            <p:oleObj spid="_x0000_s2050" name="CorelDRAW" r:id="rId4" imgW="4680000" imgH="12632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 idx="4294967295"/>
          </p:nvPr>
        </p:nvSpPr>
        <p:spPr>
          <a:xfrm>
            <a:off x="1476375" y="260350"/>
            <a:ext cx="7272089" cy="574675"/>
          </a:xfrm>
        </p:spPr>
        <p:txBody>
          <a:bodyPr/>
          <a:lstStyle/>
          <a:p>
            <a:r>
              <a:rPr lang="es-PE" sz="2400" dirty="0" smtClean="0">
                <a:solidFill>
                  <a:schemeClr val="bg1"/>
                </a:solidFill>
              </a:rPr>
              <a:t>… </a:t>
            </a:r>
            <a:r>
              <a:rPr lang="es-PE" sz="2400" dirty="0" smtClean="0">
                <a:solidFill>
                  <a:schemeClr val="bg1"/>
                </a:solidFill>
              </a:rPr>
              <a:t>y busca </a:t>
            </a:r>
            <a:r>
              <a:rPr lang="es-PE" sz="2400" dirty="0" smtClean="0">
                <a:solidFill>
                  <a:schemeClr val="bg1"/>
                </a:solidFill>
              </a:rPr>
              <a:t>que los proyectos públicos tengan relevancia, eficiencia y viabilidad</a:t>
            </a:r>
            <a:endParaRPr lang="es-ES" sz="2400" dirty="0" smtClean="0">
              <a:solidFill>
                <a:schemeClr val="bg1"/>
              </a:solidFill>
            </a:endParaRPr>
          </a:p>
        </p:txBody>
      </p:sp>
      <p:sp>
        <p:nvSpPr>
          <p:cNvPr id="50179" name="5 Marcador de número de diapositiva"/>
          <p:cNvSpPr txBox="1">
            <a:spLocks noGrp="1"/>
          </p:cNvSpPr>
          <p:nvPr/>
        </p:nvSpPr>
        <p:spPr bwMode="auto">
          <a:xfrm>
            <a:off x="4211638" y="6661150"/>
            <a:ext cx="4667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F8A6F7-038E-4EA1-8FD6-9C5469F8112D}" type="slidenum">
              <a:rPr lang="es-PE" sz="1000" b="1">
                <a:latin typeface="Arial" charset="0"/>
                <a:cs typeface="Arial" charset="0"/>
              </a:rPr>
              <a:pPr algn="r"/>
              <a:t>21</a:t>
            </a:fld>
            <a:endParaRPr lang="es-PE" sz="1000" b="1">
              <a:latin typeface="Arial" charset="0"/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577" y="1142984"/>
            <a:ext cx="7920880" cy="487830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261938" lvl="1" indent="-261938" algn="ctr">
              <a:lnSpc>
                <a:spcPct val="80000"/>
              </a:lnSpc>
              <a:defRPr/>
            </a:pPr>
            <a:endParaRPr lang="es-ES_tradnl" dirty="0" smtClean="0">
              <a:solidFill>
                <a:srgbClr val="FF0000"/>
              </a:solidFill>
              <a:latin typeface="+mn-lt"/>
              <a:ea typeface="PMingLiU" pitchFamily="18" charset="-120"/>
            </a:endParaRPr>
          </a:p>
          <a:p>
            <a:pPr marL="363538" indent="-363538" algn="just">
              <a:buFont typeface="Wingdings" pitchFamily="2" charset="2"/>
              <a:buChar char="ü"/>
              <a:tabLst>
                <a:tab pos="892175" algn="l"/>
              </a:tabLst>
              <a:defRPr/>
            </a:pPr>
            <a:endParaRPr lang="es-ES" dirty="0">
              <a:latin typeface="+mn-lt"/>
              <a:cs typeface="Arial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341438"/>
            <a:ext cx="7913688" cy="719137"/>
          </a:xfrm>
        </p:spPr>
        <p:txBody>
          <a:bodyPr/>
          <a:lstStyle/>
          <a:p>
            <a:r>
              <a:rPr lang="es-MX" sz="3400" b="1" smtClean="0"/>
              <a:t>¿Qué es el                 ?</a:t>
            </a:r>
            <a:endParaRPr lang="es-ES" sz="3400" b="1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56147" y="1628998"/>
            <a:ext cx="7488261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lvl="1" indent="-28575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1F62B3"/>
              </a:buClr>
              <a:buFont typeface="Wingdings" pitchFamily="2" charset="2"/>
              <a:buChar char="Ø"/>
            </a:pPr>
            <a:r>
              <a:rPr lang="es-PE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Lograr que los</a:t>
            </a:r>
            <a:r>
              <a:rPr lang="es-PE" sz="2500" dirty="0" smtClean="0">
                <a:solidFill>
                  <a:srgbClr val="10B820"/>
                </a:solidFill>
                <a:cs typeface="Calibri" pitchFamily="34" charset="0"/>
              </a:rPr>
              <a:t> </a:t>
            </a:r>
            <a:r>
              <a:rPr lang="es-PE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escasos recursos públicos tengan </a:t>
            </a:r>
            <a:r>
              <a:rPr lang="es-PE" sz="2500" u="sng" dirty="0" smtClean="0">
                <a:solidFill>
                  <a:srgbClr val="1F62B3"/>
                </a:solidFill>
                <a:cs typeface="Calibri" pitchFamily="34" charset="0"/>
              </a:rPr>
              <a:t>mayor impacto</a:t>
            </a:r>
            <a:r>
              <a:rPr lang="es-PE" sz="2500" dirty="0" smtClean="0">
                <a:solidFill>
                  <a:srgbClr val="1F62B3"/>
                </a:solidFill>
                <a:cs typeface="Calibri" pitchFamily="34" charset="0"/>
              </a:rPr>
              <a:t> </a:t>
            </a:r>
            <a:r>
              <a:rPr lang="es-PE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sobre el desarrollo económico y social del país.</a:t>
            </a:r>
          </a:p>
          <a:p>
            <a:pPr marL="742950" lvl="1" indent="-28575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1F62B3"/>
              </a:buClr>
              <a:buFont typeface="Wingdings" pitchFamily="2" charset="2"/>
              <a:buChar char="Ø"/>
            </a:pPr>
            <a:endParaRPr lang="es-PE" sz="15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1F62B3"/>
              </a:buClr>
              <a:buFont typeface="Wingdings" pitchFamily="2" charset="2"/>
              <a:buChar char="Ø"/>
            </a:pPr>
            <a:r>
              <a:rPr lang="es-PE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El</a:t>
            </a:r>
            <a:r>
              <a:rPr lang="es-PE" sz="2500" dirty="0" smtClean="0">
                <a:solidFill>
                  <a:srgbClr val="10B820"/>
                </a:solidFill>
                <a:cs typeface="Calibri" pitchFamily="34" charset="0"/>
              </a:rPr>
              <a:t> </a:t>
            </a:r>
            <a:r>
              <a:rPr lang="es-PE" sz="2500" u="sng" dirty="0" smtClean="0">
                <a:solidFill>
                  <a:srgbClr val="1F62B3"/>
                </a:solidFill>
                <a:cs typeface="Calibri" pitchFamily="34" charset="0"/>
              </a:rPr>
              <a:t>uso eficiente</a:t>
            </a:r>
            <a:r>
              <a:rPr lang="es-PE" sz="2500" dirty="0" smtClean="0">
                <a:solidFill>
                  <a:srgbClr val="10B820"/>
                </a:solidFill>
                <a:cs typeface="Calibri" pitchFamily="34" charset="0"/>
              </a:rPr>
              <a:t> </a:t>
            </a:r>
            <a:r>
              <a:rPr lang="es-PE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de los recursos públicos destinados a la inversión por las distintas instancias del Gobierno. </a:t>
            </a:r>
          </a:p>
          <a:p>
            <a:pPr marL="742950" lvl="1" indent="-28575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1F62B3"/>
              </a:buClr>
              <a:buFont typeface="Wingdings" pitchFamily="2" charset="2"/>
              <a:buChar char="Ø"/>
            </a:pPr>
            <a:endParaRPr lang="es-PE" sz="1500" dirty="0" smtClean="0">
              <a:solidFill>
                <a:schemeClr val="accent2">
                  <a:lumMod val="50000"/>
                </a:schemeClr>
              </a:solidFill>
              <a:cs typeface="Calibri" pitchFamily="34" charset="0"/>
            </a:endParaRPr>
          </a:p>
          <a:p>
            <a:pPr marL="742950" lvl="1" indent="-28575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1F62B3"/>
              </a:buClr>
              <a:buFont typeface="Wingdings" pitchFamily="2" charset="2"/>
              <a:buChar char="Ø"/>
            </a:pPr>
            <a:r>
              <a:rPr lang="es-PE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Independientemente de la fuente de financiamiento se busca que los </a:t>
            </a:r>
            <a:r>
              <a:rPr lang="es-PE" sz="2500" u="sng" dirty="0" smtClean="0">
                <a:solidFill>
                  <a:srgbClr val="1F62B3"/>
                </a:solidFill>
                <a:cs typeface="Calibri" pitchFamily="34" charset="0"/>
              </a:rPr>
              <a:t>proyectos</a:t>
            </a:r>
            <a:r>
              <a:rPr lang="es-PE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 sean</a:t>
            </a:r>
            <a:r>
              <a:rPr lang="es-PE" sz="2500" u="sng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 </a:t>
            </a:r>
            <a:r>
              <a:rPr lang="es-PE" sz="2500" u="sng" dirty="0" smtClean="0">
                <a:solidFill>
                  <a:srgbClr val="1F62B3"/>
                </a:solidFill>
                <a:cs typeface="Calibri" pitchFamily="34" charset="0"/>
              </a:rPr>
              <a:t>viables</a:t>
            </a:r>
            <a:r>
              <a:rPr lang="es-PE" sz="2500" dirty="0" smtClean="0">
                <a:solidFill>
                  <a:srgbClr val="10B820"/>
                </a:solidFill>
                <a:cs typeface="Calibri" pitchFamily="34" charset="0"/>
              </a:rPr>
              <a:t>.</a:t>
            </a:r>
          </a:p>
          <a:p>
            <a:pPr marL="742950" lvl="1" indent="-28575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1F62B3"/>
              </a:buClr>
              <a:buFont typeface="Wingdings" pitchFamily="2" charset="2"/>
              <a:buChar char="Ø"/>
            </a:pPr>
            <a:endParaRPr lang="es-PE" sz="25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 idx="4294967295"/>
          </p:nvPr>
        </p:nvSpPr>
        <p:spPr>
          <a:xfrm>
            <a:off x="1476375" y="260350"/>
            <a:ext cx="7272089" cy="574675"/>
          </a:xfrm>
        </p:spPr>
        <p:txBody>
          <a:bodyPr/>
          <a:lstStyle/>
          <a:p>
            <a:r>
              <a:rPr lang="es-PE" sz="2400" dirty="0" smtClean="0">
                <a:solidFill>
                  <a:schemeClr val="bg1"/>
                </a:solidFill>
              </a:rPr>
              <a:t>Las responsabilidades del SNIP han sido delegadas en todos los niveles del Gobierno </a:t>
            </a:r>
            <a:endParaRPr lang="es-ES" sz="2400" dirty="0" smtClean="0">
              <a:solidFill>
                <a:schemeClr val="bg1"/>
              </a:solidFill>
            </a:endParaRPr>
          </a:p>
        </p:txBody>
      </p:sp>
      <p:sp>
        <p:nvSpPr>
          <p:cNvPr id="50179" name="5 Marcador de número de diapositiva"/>
          <p:cNvSpPr txBox="1">
            <a:spLocks noGrp="1"/>
          </p:cNvSpPr>
          <p:nvPr/>
        </p:nvSpPr>
        <p:spPr bwMode="auto">
          <a:xfrm>
            <a:off x="4211638" y="6661150"/>
            <a:ext cx="4667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F8A6F7-038E-4EA1-8FD6-9C5469F8112D}" type="slidenum">
              <a:rPr lang="es-PE" sz="1000" b="1">
                <a:latin typeface="Arial" charset="0"/>
                <a:cs typeface="Arial" charset="0"/>
              </a:rPr>
              <a:pPr algn="r"/>
              <a:t>22</a:t>
            </a:fld>
            <a:endParaRPr lang="es-PE" sz="1000" b="1">
              <a:latin typeface="Arial" charset="0"/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577" y="1142984"/>
            <a:ext cx="7920880" cy="487830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261938" lvl="1" indent="-261938" algn="ctr">
              <a:lnSpc>
                <a:spcPct val="80000"/>
              </a:lnSpc>
              <a:defRPr/>
            </a:pPr>
            <a:endParaRPr lang="es-ES_tradnl" dirty="0" smtClean="0">
              <a:solidFill>
                <a:srgbClr val="FF0000"/>
              </a:solidFill>
              <a:latin typeface="+mn-lt"/>
              <a:ea typeface="PMingLiU" pitchFamily="18" charset="-120"/>
            </a:endParaRPr>
          </a:p>
          <a:p>
            <a:pPr marL="363538" indent="-363538" algn="just">
              <a:buFont typeface="Wingdings" pitchFamily="2" charset="2"/>
              <a:buChar char="ü"/>
              <a:tabLst>
                <a:tab pos="892175" algn="l"/>
              </a:tabLst>
              <a:defRPr/>
            </a:pPr>
            <a:endParaRPr lang="es-ES" dirty="0">
              <a:latin typeface="+mn-lt"/>
              <a:cs typeface="Arial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341438"/>
            <a:ext cx="7913688" cy="719137"/>
          </a:xfrm>
        </p:spPr>
        <p:txBody>
          <a:bodyPr/>
          <a:lstStyle/>
          <a:p>
            <a:r>
              <a:rPr lang="es-MX" sz="3400" b="1" smtClean="0"/>
              <a:t>¿Qué es el                 ?</a:t>
            </a:r>
            <a:endParaRPr lang="es-ES" sz="3400" b="1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56147" y="2276475"/>
            <a:ext cx="7488261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F62B3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s-MX" sz="25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40 Grupo"/>
          <p:cNvGrpSpPr>
            <a:grpSpLocks/>
          </p:cNvGrpSpPr>
          <p:nvPr/>
        </p:nvGrpSpPr>
        <p:grpSpPr bwMode="auto">
          <a:xfrm>
            <a:off x="-36512" y="2204864"/>
            <a:ext cx="9072562" cy="2947987"/>
            <a:chOff x="71405" y="1916113"/>
            <a:chExt cx="9072595" cy="2947988"/>
          </a:xfrm>
        </p:grpSpPr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288892" y="3068638"/>
              <a:ext cx="8640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288893" y="3068638"/>
              <a:ext cx="0" cy="215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>
              <a:off x="71405" y="3284538"/>
              <a:ext cx="57626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s-ES">
                <a:latin typeface="Tahoma" pitchFamily="34" charset="0"/>
              </a:endParaRPr>
            </a:p>
          </p:txBody>
        </p:sp>
        <p:sp>
          <p:nvSpPr>
            <p:cNvPr id="26" name="Line 13"/>
            <p:cNvSpPr>
              <a:spLocks noChangeShapeType="1"/>
            </p:cNvSpPr>
            <p:nvPr/>
          </p:nvSpPr>
          <p:spPr bwMode="auto">
            <a:xfrm>
              <a:off x="8072462" y="3068638"/>
              <a:ext cx="0" cy="215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" name="Text Box 14"/>
            <p:cNvSpPr txBox="1">
              <a:spLocks noChangeArrowheads="1"/>
            </p:cNvSpPr>
            <p:nvPr/>
          </p:nvSpPr>
          <p:spPr bwMode="auto">
            <a:xfrm>
              <a:off x="7781952" y="3357562"/>
              <a:ext cx="576262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200">
                  <a:solidFill>
                    <a:srgbClr val="000000"/>
                  </a:solidFill>
                  <a:latin typeface="Tahoma" pitchFamily="34" charset="0"/>
                </a:rPr>
                <a:t>2010</a:t>
              </a:r>
            </a:p>
          </p:txBody>
        </p:sp>
        <p:sp>
          <p:nvSpPr>
            <p:cNvPr id="28" name="Line 15"/>
            <p:cNvSpPr>
              <a:spLocks noChangeShapeType="1"/>
            </p:cNvSpPr>
            <p:nvPr/>
          </p:nvSpPr>
          <p:spPr bwMode="auto">
            <a:xfrm>
              <a:off x="4176680" y="3068638"/>
              <a:ext cx="0" cy="215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9" name="Text Box 16"/>
            <p:cNvSpPr txBox="1">
              <a:spLocks noChangeArrowheads="1"/>
            </p:cNvSpPr>
            <p:nvPr/>
          </p:nvSpPr>
          <p:spPr bwMode="auto">
            <a:xfrm>
              <a:off x="3887755" y="3357563"/>
              <a:ext cx="576263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200">
                  <a:solidFill>
                    <a:srgbClr val="000000"/>
                  </a:solidFill>
                  <a:latin typeface="Tahoma" pitchFamily="34" charset="0"/>
                </a:rPr>
                <a:t>2005</a:t>
              </a:r>
            </a:p>
          </p:txBody>
        </p:sp>
        <p:sp>
          <p:nvSpPr>
            <p:cNvPr id="30" name="Line 17"/>
            <p:cNvSpPr>
              <a:spLocks noChangeShapeType="1"/>
            </p:cNvSpPr>
            <p:nvPr/>
          </p:nvSpPr>
          <p:spPr bwMode="auto">
            <a:xfrm>
              <a:off x="1081055" y="3068638"/>
              <a:ext cx="0" cy="215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792130" y="3357563"/>
              <a:ext cx="576263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200">
                  <a:solidFill>
                    <a:srgbClr val="000000"/>
                  </a:solidFill>
                  <a:latin typeface="Tahoma" pitchFamily="34" charset="0"/>
                </a:rPr>
                <a:t>2001</a:t>
              </a:r>
            </a:p>
          </p:txBody>
        </p:sp>
        <p:sp>
          <p:nvSpPr>
            <p:cNvPr id="32" name="Line 19"/>
            <p:cNvSpPr>
              <a:spLocks noChangeShapeType="1"/>
            </p:cNvSpPr>
            <p:nvPr/>
          </p:nvSpPr>
          <p:spPr bwMode="auto">
            <a:xfrm>
              <a:off x="1801780" y="3068638"/>
              <a:ext cx="0" cy="215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>
              <a:off x="1512855" y="3357563"/>
              <a:ext cx="576263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200">
                  <a:solidFill>
                    <a:srgbClr val="000000"/>
                  </a:solidFill>
                  <a:latin typeface="Tahoma" pitchFamily="34" charset="0"/>
                </a:rPr>
                <a:t>2002</a:t>
              </a:r>
            </a:p>
          </p:txBody>
        </p:sp>
        <p:sp>
          <p:nvSpPr>
            <p:cNvPr id="34" name="Line 21"/>
            <p:cNvSpPr>
              <a:spLocks noChangeShapeType="1"/>
            </p:cNvSpPr>
            <p:nvPr/>
          </p:nvSpPr>
          <p:spPr bwMode="auto">
            <a:xfrm>
              <a:off x="2592355" y="3068638"/>
              <a:ext cx="0" cy="215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>
              <a:off x="2303430" y="3357563"/>
              <a:ext cx="576263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200">
                  <a:solidFill>
                    <a:srgbClr val="000000"/>
                  </a:solidFill>
                  <a:latin typeface="Tahoma" pitchFamily="34" charset="0"/>
                </a:rPr>
                <a:t>2003</a:t>
              </a:r>
            </a:p>
          </p:txBody>
        </p:sp>
        <p:sp>
          <p:nvSpPr>
            <p:cNvPr id="36" name="Line 23"/>
            <p:cNvSpPr>
              <a:spLocks noChangeShapeType="1"/>
            </p:cNvSpPr>
            <p:nvPr/>
          </p:nvSpPr>
          <p:spPr bwMode="auto">
            <a:xfrm>
              <a:off x="3384518" y="3068638"/>
              <a:ext cx="0" cy="215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7" name="Text Box 24"/>
            <p:cNvSpPr txBox="1">
              <a:spLocks noChangeArrowheads="1"/>
            </p:cNvSpPr>
            <p:nvPr/>
          </p:nvSpPr>
          <p:spPr bwMode="auto">
            <a:xfrm>
              <a:off x="3095593" y="3357563"/>
              <a:ext cx="576262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200">
                  <a:solidFill>
                    <a:srgbClr val="000000"/>
                  </a:solidFill>
                  <a:latin typeface="Tahoma" pitchFamily="34" charset="0"/>
                </a:rPr>
                <a:t>2004</a:t>
              </a:r>
            </a:p>
          </p:txBody>
        </p:sp>
        <p:sp>
          <p:nvSpPr>
            <p:cNvPr id="38" name="Line 25"/>
            <p:cNvSpPr>
              <a:spLocks noChangeShapeType="1"/>
            </p:cNvSpPr>
            <p:nvPr/>
          </p:nvSpPr>
          <p:spPr bwMode="auto">
            <a:xfrm>
              <a:off x="4968843" y="3068638"/>
              <a:ext cx="0" cy="215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" name="Text Box 26"/>
            <p:cNvSpPr txBox="1">
              <a:spLocks noChangeArrowheads="1"/>
            </p:cNvSpPr>
            <p:nvPr/>
          </p:nvSpPr>
          <p:spPr bwMode="auto">
            <a:xfrm>
              <a:off x="4679918" y="3357563"/>
              <a:ext cx="576262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200">
                  <a:solidFill>
                    <a:srgbClr val="000000"/>
                  </a:solidFill>
                  <a:latin typeface="Tahoma" pitchFamily="34" charset="0"/>
                </a:rPr>
                <a:t>2006</a:t>
              </a:r>
            </a:p>
          </p:txBody>
        </p:sp>
        <p:sp>
          <p:nvSpPr>
            <p:cNvPr id="40" name="Line 27"/>
            <p:cNvSpPr>
              <a:spLocks noChangeShapeType="1"/>
            </p:cNvSpPr>
            <p:nvPr/>
          </p:nvSpPr>
          <p:spPr bwMode="auto">
            <a:xfrm>
              <a:off x="5762593" y="3068638"/>
              <a:ext cx="0" cy="215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1" name="Text Box 28"/>
            <p:cNvSpPr txBox="1">
              <a:spLocks noChangeArrowheads="1"/>
            </p:cNvSpPr>
            <p:nvPr/>
          </p:nvSpPr>
          <p:spPr bwMode="auto">
            <a:xfrm>
              <a:off x="5473668" y="3357563"/>
              <a:ext cx="576262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200">
                  <a:solidFill>
                    <a:srgbClr val="000000"/>
                  </a:solidFill>
                  <a:latin typeface="Tahoma" pitchFamily="34" charset="0"/>
                </a:rPr>
                <a:t>2007</a:t>
              </a:r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>
              <a:off x="6553168" y="3068638"/>
              <a:ext cx="0" cy="215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3" name="Text Box 30"/>
            <p:cNvSpPr txBox="1">
              <a:spLocks noChangeArrowheads="1"/>
            </p:cNvSpPr>
            <p:nvPr/>
          </p:nvSpPr>
          <p:spPr bwMode="auto">
            <a:xfrm>
              <a:off x="6264243" y="3357563"/>
              <a:ext cx="576262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200">
                  <a:solidFill>
                    <a:srgbClr val="000000"/>
                  </a:solidFill>
                  <a:latin typeface="Tahoma" pitchFamily="34" charset="0"/>
                </a:rPr>
                <a:t>2008</a:t>
              </a:r>
            </a:p>
          </p:txBody>
        </p:sp>
        <p:sp>
          <p:nvSpPr>
            <p:cNvPr id="44" name="Line 31"/>
            <p:cNvSpPr>
              <a:spLocks noChangeShapeType="1"/>
            </p:cNvSpPr>
            <p:nvPr/>
          </p:nvSpPr>
          <p:spPr bwMode="auto">
            <a:xfrm>
              <a:off x="7345330" y="3068638"/>
              <a:ext cx="0" cy="215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" name="Text Box 32"/>
            <p:cNvSpPr txBox="1">
              <a:spLocks noChangeArrowheads="1"/>
            </p:cNvSpPr>
            <p:nvPr/>
          </p:nvSpPr>
          <p:spPr bwMode="auto">
            <a:xfrm>
              <a:off x="7056405" y="3357563"/>
              <a:ext cx="576263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200">
                  <a:solidFill>
                    <a:srgbClr val="000000"/>
                  </a:solidFill>
                  <a:latin typeface="Tahoma" pitchFamily="34" charset="0"/>
                </a:rPr>
                <a:t>2009</a:t>
              </a:r>
            </a:p>
          </p:txBody>
        </p:sp>
        <p:sp>
          <p:nvSpPr>
            <p:cNvPr id="46" name="AutoShape 33"/>
            <p:cNvSpPr>
              <a:spLocks noChangeArrowheads="1"/>
            </p:cNvSpPr>
            <p:nvPr/>
          </p:nvSpPr>
          <p:spPr bwMode="auto">
            <a:xfrm rot="5400000">
              <a:off x="577818" y="3608387"/>
              <a:ext cx="215900" cy="288925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47" name="AutoShape 34"/>
            <p:cNvSpPr>
              <a:spLocks noChangeArrowheads="1"/>
            </p:cNvSpPr>
            <p:nvPr/>
          </p:nvSpPr>
          <p:spPr bwMode="auto">
            <a:xfrm rot="5400000">
              <a:off x="1944656" y="3608387"/>
              <a:ext cx="215900" cy="288925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48" name="AutoShape 35"/>
            <p:cNvSpPr>
              <a:spLocks noChangeArrowheads="1"/>
            </p:cNvSpPr>
            <p:nvPr/>
          </p:nvSpPr>
          <p:spPr bwMode="auto">
            <a:xfrm rot="5400000">
              <a:off x="2881281" y="3608387"/>
              <a:ext cx="215900" cy="288925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49" name="AutoShape 36"/>
            <p:cNvSpPr>
              <a:spLocks noChangeArrowheads="1"/>
            </p:cNvSpPr>
            <p:nvPr/>
          </p:nvSpPr>
          <p:spPr bwMode="auto">
            <a:xfrm rot="5400000">
              <a:off x="5654643" y="3608387"/>
              <a:ext cx="215900" cy="288925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50" name="AutoShape 37"/>
            <p:cNvSpPr>
              <a:spLocks noChangeArrowheads="1"/>
            </p:cNvSpPr>
            <p:nvPr/>
          </p:nvSpPr>
          <p:spPr bwMode="auto">
            <a:xfrm rot="-5400000">
              <a:off x="649256" y="2600325"/>
              <a:ext cx="215900" cy="288925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51" name="AutoShape 38"/>
            <p:cNvSpPr>
              <a:spLocks noChangeArrowheads="1"/>
            </p:cNvSpPr>
            <p:nvPr/>
          </p:nvSpPr>
          <p:spPr bwMode="auto">
            <a:xfrm rot="-5400000">
              <a:off x="2160556" y="2600325"/>
              <a:ext cx="215900" cy="288925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52" name="Text Box 39"/>
            <p:cNvSpPr txBox="1">
              <a:spLocks noChangeArrowheads="1"/>
            </p:cNvSpPr>
            <p:nvPr/>
          </p:nvSpPr>
          <p:spPr bwMode="auto">
            <a:xfrm>
              <a:off x="109505" y="1916113"/>
              <a:ext cx="1223963" cy="635000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000" b="1">
                  <a:solidFill>
                    <a:srgbClr val="000000"/>
                  </a:solidFill>
                  <a:latin typeface="Tahoma" pitchFamily="34" charset="0"/>
                </a:rPr>
                <a:t>Ley de creación del SNIP</a:t>
              </a:r>
            </a:p>
            <a:p>
              <a:pPr algn="ctr">
                <a:spcBef>
                  <a:spcPct val="50000"/>
                </a:spcBef>
              </a:pPr>
              <a:r>
                <a:rPr lang="es-ES" sz="1000">
                  <a:solidFill>
                    <a:srgbClr val="000000"/>
                  </a:solidFill>
                  <a:latin typeface="Tahoma" pitchFamily="34" charset="0"/>
                </a:rPr>
                <a:t>Incluye a GN y GR</a:t>
              </a:r>
            </a:p>
          </p:txBody>
        </p:sp>
        <p:sp>
          <p:nvSpPr>
            <p:cNvPr id="53" name="Text Box 40"/>
            <p:cNvSpPr txBox="1">
              <a:spLocks noChangeArrowheads="1"/>
            </p:cNvSpPr>
            <p:nvPr/>
          </p:nvSpPr>
          <p:spPr bwMode="auto">
            <a:xfrm>
              <a:off x="1477930" y="1916113"/>
              <a:ext cx="1584325" cy="635000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000" b="1">
                  <a:solidFill>
                    <a:srgbClr val="000000"/>
                  </a:solidFill>
                  <a:latin typeface="Tahoma" pitchFamily="34" charset="0"/>
                </a:rPr>
                <a:t>Ley de Bases de Descentralización</a:t>
              </a:r>
            </a:p>
            <a:p>
              <a:pPr algn="ctr">
                <a:spcBef>
                  <a:spcPct val="50000"/>
                </a:spcBef>
              </a:pPr>
              <a:r>
                <a:rPr lang="es-ES" sz="1000">
                  <a:solidFill>
                    <a:srgbClr val="000000"/>
                  </a:solidFill>
                  <a:latin typeface="Tahoma" pitchFamily="34" charset="0"/>
                </a:rPr>
                <a:t>Incluye a GL en el SNIP</a:t>
              </a:r>
            </a:p>
          </p:txBody>
        </p:sp>
        <p:sp>
          <p:nvSpPr>
            <p:cNvPr id="54" name="Text Box 41"/>
            <p:cNvSpPr txBox="1">
              <a:spLocks noChangeArrowheads="1"/>
            </p:cNvSpPr>
            <p:nvPr/>
          </p:nvSpPr>
          <p:spPr bwMode="auto">
            <a:xfrm>
              <a:off x="253968" y="4005263"/>
              <a:ext cx="863600" cy="558800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000">
                  <a:solidFill>
                    <a:srgbClr val="000000"/>
                  </a:solidFill>
                  <a:latin typeface="Tahoma" pitchFamily="34" charset="0"/>
                </a:rPr>
                <a:t>Se incorpora: GN</a:t>
              </a:r>
            </a:p>
          </p:txBody>
        </p:sp>
        <p:sp>
          <p:nvSpPr>
            <p:cNvPr id="55" name="Text Box 42"/>
            <p:cNvSpPr txBox="1">
              <a:spLocks noChangeArrowheads="1"/>
            </p:cNvSpPr>
            <p:nvPr/>
          </p:nvSpPr>
          <p:spPr bwMode="auto">
            <a:xfrm>
              <a:off x="1547780" y="4005263"/>
              <a:ext cx="865188" cy="558800"/>
            </a:xfrm>
            <a:prstGeom prst="rect">
              <a:avLst/>
            </a:prstGeom>
            <a:noFill/>
            <a:ln w="9525" algn="ctr">
              <a:solidFill>
                <a:srgbClr val="92D050"/>
              </a:solidFill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000">
                  <a:solidFill>
                    <a:srgbClr val="000000"/>
                  </a:solidFill>
                  <a:latin typeface="Tahoma" pitchFamily="34" charset="0"/>
                </a:rPr>
                <a:t>Se incorpora: GN y GR</a:t>
              </a:r>
            </a:p>
          </p:txBody>
        </p:sp>
        <p:sp>
          <p:nvSpPr>
            <p:cNvPr id="56" name="Text Box 43"/>
            <p:cNvSpPr txBox="1">
              <a:spLocks noChangeArrowheads="1"/>
            </p:cNvSpPr>
            <p:nvPr/>
          </p:nvSpPr>
          <p:spPr bwMode="auto">
            <a:xfrm>
              <a:off x="2628868" y="4005263"/>
              <a:ext cx="936625" cy="558800"/>
            </a:xfrm>
            <a:prstGeom prst="rect">
              <a:avLst/>
            </a:prstGeom>
            <a:noFill/>
            <a:ln w="9525" algn="ctr">
              <a:solidFill>
                <a:srgbClr val="92D050"/>
              </a:solidFill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000">
                  <a:solidFill>
                    <a:srgbClr val="000000"/>
                  </a:solidFill>
                  <a:latin typeface="Tahoma" pitchFamily="34" charset="0"/>
                </a:rPr>
                <a:t>Se incorpora: GN, GR y GL</a:t>
              </a:r>
            </a:p>
          </p:txBody>
        </p:sp>
        <p:sp>
          <p:nvSpPr>
            <p:cNvPr id="57" name="Text Box 44"/>
            <p:cNvSpPr txBox="1">
              <a:spLocks noChangeArrowheads="1"/>
            </p:cNvSpPr>
            <p:nvPr/>
          </p:nvSpPr>
          <p:spPr bwMode="auto">
            <a:xfrm>
              <a:off x="5041868" y="4005263"/>
              <a:ext cx="1511300" cy="711200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000" b="1">
                  <a:solidFill>
                    <a:srgbClr val="000000"/>
                  </a:solidFill>
                  <a:latin typeface="Tahoma" pitchFamily="34" charset="0"/>
                </a:rPr>
                <a:t>Descentralización</a:t>
              </a:r>
            </a:p>
            <a:p>
              <a:pPr algn="ctr"/>
              <a:r>
                <a:rPr lang="es-ES" sz="1000">
                  <a:solidFill>
                    <a:srgbClr val="000000"/>
                  </a:solidFill>
                  <a:latin typeface="Tahoma" pitchFamily="34" charset="0"/>
                </a:rPr>
                <a:t>de evaluación y delegación declaratoria de viabilidad</a:t>
              </a:r>
            </a:p>
          </p:txBody>
        </p:sp>
        <p:sp>
          <p:nvSpPr>
            <p:cNvPr id="58" name="AutoShape 45"/>
            <p:cNvSpPr>
              <a:spLocks noChangeArrowheads="1"/>
            </p:cNvSpPr>
            <p:nvPr/>
          </p:nvSpPr>
          <p:spPr bwMode="auto">
            <a:xfrm rot="-5400000">
              <a:off x="5654643" y="2671762"/>
              <a:ext cx="215900" cy="288925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59" name="Text Box 46"/>
            <p:cNvSpPr txBox="1">
              <a:spLocks noChangeArrowheads="1"/>
            </p:cNvSpPr>
            <p:nvPr/>
          </p:nvSpPr>
          <p:spPr bwMode="auto">
            <a:xfrm>
              <a:off x="4970448" y="1989128"/>
              <a:ext cx="1584330" cy="558726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000" b="1">
                  <a:solidFill>
                    <a:srgbClr val="000000"/>
                  </a:solidFill>
                  <a:latin typeface="Tahoma" pitchFamily="34" charset="0"/>
                </a:rPr>
                <a:t>Asistencia Técnica a la Regiones con las EATs</a:t>
              </a:r>
              <a:endParaRPr lang="es-ES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60" name="Line 13"/>
            <p:cNvSpPr>
              <a:spLocks noChangeShapeType="1"/>
            </p:cNvSpPr>
            <p:nvPr/>
          </p:nvSpPr>
          <p:spPr bwMode="auto">
            <a:xfrm>
              <a:off x="8929718" y="3071810"/>
              <a:ext cx="0" cy="215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" name="Text Box 14"/>
            <p:cNvSpPr txBox="1">
              <a:spLocks noChangeArrowheads="1"/>
            </p:cNvSpPr>
            <p:nvPr/>
          </p:nvSpPr>
          <p:spPr bwMode="auto">
            <a:xfrm>
              <a:off x="8567738" y="3357562"/>
              <a:ext cx="576262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200">
                  <a:solidFill>
                    <a:srgbClr val="000000"/>
                  </a:solidFill>
                  <a:latin typeface="Tahoma" pitchFamily="34" charset="0"/>
                </a:rPr>
                <a:t>2011</a:t>
              </a:r>
            </a:p>
          </p:txBody>
        </p:sp>
        <p:sp>
          <p:nvSpPr>
            <p:cNvPr id="62" name="AutoShape 45"/>
            <p:cNvSpPr>
              <a:spLocks noChangeArrowheads="1"/>
            </p:cNvSpPr>
            <p:nvPr/>
          </p:nvSpPr>
          <p:spPr bwMode="auto">
            <a:xfrm rot="-5400000">
              <a:off x="8680479" y="2749545"/>
              <a:ext cx="215900" cy="288925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3" name="AutoShape 36"/>
            <p:cNvSpPr>
              <a:spLocks noChangeArrowheads="1"/>
            </p:cNvSpPr>
            <p:nvPr/>
          </p:nvSpPr>
          <p:spPr bwMode="auto">
            <a:xfrm rot="5400000">
              <a:off x="8751916" y="3678240"/>
              <a:ext cx="215900" cy="288925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4" name="Text Box 44"/>
            <p:cNvSpPr txBox="1">
              <a:spLocks noChangeArrowheads="1"/>
            </p:cNvSpPr>
            <p:nvPr/>
          </p:nvSpPr>
          <p:spPr bwMode="auto">
            <a:xfrm>
              <a:off x="7632695" y="4000501"/>
              <a:ext cx="1511305" cy="863600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000" b="1">
                  <a:solidFill>
                    <a:srgbClr val="000000"/>
                  </a:solidFill>
                </a:rPr>
                <a:t>Modernización SNIP</a:t>
              </a:r>
            </a:p>
            <a:p>
              <a:r>
                <a:rPr lang="es-ES" sz="1000">
                  <a:solidFill>
                    <a:srgbClr val="000000"/>
                  </a:solidFill>
                </a:rPr>
                <a:t>Preinversión / Banco Proyectos / Verificación de Viabilidad</a:t>
              </a:r>
            </a:p>
          </p:txBody>
        </p:sp>
        <p:sp>
          <p:nvSpPr>
            <p:cNvPr id="65" name="Text Box 46"/>
            <p:cNvSpPr txBox="1">
              <a:spLocks noChangeArrowheads="1"/>
            </p:cNvSpPr>
            <p:nvPr/>
          </p:nvSpPr>
          <p:spPr bwMode="auto">
            <a:xfrm>
              <a:off x="7559669" y="2000239"/>
              <a:ext cx="1584331" cy="406346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PE" sz="1000" b="1">
                  <a:solidFill>
                    <a:srgbClr val="000000"/>
                  </a:solidFill>
                  <a:latin typeface="Tahoma" pitchFamily="34" charset="0"/>
                </a:rPr>
                <a:t>Nueva Directiva General</a:t>
              </a:r>
              <a:endParaRPr lang="es-ES" sz="1000" b="1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 idx="4294967295"/>
          </p:nvPr>
        </p:nvSpPr>
        <p:spPr>
          <a:xfrm>
            <a:off x="1476375" y="260350"/>
            <a:ext cx="7272089" cy="574675"/>
          </a:xfrm>
        </p:spPr>
        <p:txBody>
          <a:bodyPr/>
          <a:lstStyle/>
          <a:p>
            <a:r>
              <a:rPr lang="es-PE" sz="2400" dirty="0" smtClean="0">
                <a:solidFill>
                  <a:schemeClr val="bg1"/>
                </a:solidFill>
              </a:rPr>
              <a:t>El Sistema opera a través de un conjunto de actores </a:t>
            </a:r>
            <a:endParaRPr lang="es-ES" sz="2400" dirty="0" smtClean="0">
              <a:solidFill>
                <a:schemeClr val="bg1"/>
              </a:solidFill>
            </a:endParaRPr>
          </a:p>
        </p:txBody>
      </p:sp>
      <p:sp>
        <p:nvSpPr>
          <p:cNvPr id="50179" name="5 Marcador de número de diapositiva"/>
          <p:cNvSpPr txBox="1">
            <a:spLocks noGrp="1"/>
          </p:cNvSpPr>
          <p:nvPr/>
        </p:nvSpPr>
        <p:spPr bwMode="auto">
          <a:xfrm>
            <a:off x="4211638" y="6661150"/>
            <a:ext cx="4667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F8A6F7-038E-4EA1-8FD6-9C5469F8112D}" type="slidenum">
              <a:rPr lang="es-PE" sz="1000" b="1">
                <a:latin typeface="Arial" charset="0"/>
                <a:cs typeface="Arial" charset="0"/>
              </a:rPr>
              <a:pPr algn="r"/>
              <a:t>23</a:t>
            </a:fld>
            <a:endParaRPr lang="es-PE" sz="1000" b="1">
              <a:latin typeface="Arial" charset="0"/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577" y="1142984"/>
            <a:ext cx="7920880" cy="487830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261938" lvl="1" indent="-261938" algn="ctr">
              <a:lnSpc>
                <a:spcPct val="80000"/>
              </a:lnSpc>
              <a:defRPr/>
            </a:pPr>
            <a:endParaRPr lang="es-ES_tradnl" dirty="0" smtClean="0">
              <a:solidFill>
                <a:srgbClr val="FF0000"/>
              </a:solidFill>
              <a:latin typeface="+mn-lt"/>
              <a:ea typeface="PMingLiU" pitchFamily="18" charset="-120"/>
            </a:endParaRPr>
          </a:p>
          <a:p>
            <a:pPr marL="363538" indent="-363538" algn="just">
              <a:buFont typeface="Wingdings" pitchFamily="2" charset="2"/>
              <a:buChar char="ü"/>
              <a:tabLst>
                <a:tab pos="892175" algn="l"/>
              </a:tabLst>
              <a:defRPr/>
            </a:pPr>
            <a:endParaRPr lang="es-ES" dirty="0">
              <a:latin typeface="+mn-lt"/>
              <a:cs typeface="Arial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341438"/>
            <a:ext cx="7913688" cy="719137"/>
          </a:xfrm>
        </p:spPr>
        <p:txBody>
          <a:bodyPr/>
          <a:lstStyle/>
          <a:p>
            <a:r>
              <a:rPr lang="es-MX" b="1" smtClean="0"/>
              <a:t>¿Qué es el                 ?</a:t>
            </a:r>
            <a:endParaRPr lang="es-ES" b="1" smtClean="0"/>
          </a:p>
        </p:txBody>
      </p:sp>
      <p:graphicFrame>
        <p:nvGraphicFramePr>
          <p:cNvPr id="7" name="Group 34"/>
          <p:cNvGraphicFramePr>
            <a:graphicFrameLocks noGrp="1"/>
          </p:cNvGraphicFramePr>
          <p:nvPr/>
        </p:nvGraphicFramePr>
        <p:xfrm>
          <a:off x="395536" y="4149080"/>
          <a:ext cx="1584175" cy="2159644"/>
        </p:xfrm>
        <a:graphic>
          <a:graphicData uri="http://schemas.openxmlformats.org/drawingml/2006/table">
            <a:tbl>
              <a:tblPr/>
              <a:tblGrid>
                <a:gridCol w="1584175"/>
              </a:tblGrid>
              <a:tr h="2159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271C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   MEF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271C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(Dirección  General de Política de Inversiones)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" name="46 Grupo"/>
          <p:cNvGrpSpPr>
            <a:grpSpLocks/>
          </p:cNvGrpSpPr>
          <p:nvPr/>
        </p:nvGrpSpPr>
        <p:grpSpPr bwMode="auto">
          <a:xfrm>
            <a:off x="1907704" y="1556792"/>
            <a:ext cx="6180336" cy="4404892"/>
            <a:chOff x="1331890" y="304084"/>
            <a:chExt cx="6756423" cy="6161806"/>
          </a:xfrm>
        </p:grpSpPr>
        <p:grpSp>
          <p:nvGrpSpPr>
            <p:cNvPr id="11" name="Group 2"/>
            <p:cNvGrpSpPr>
              <a:grpSpLocks/>
            </p:cNvGrpSpPr>
            <p:nvPr/>
          </p:nvGrpSpPr>
          <p:grpSpPr bwMode="auto">
            <a:xfrm>
              <a:off x="1763713" y="1700213"/>
              <a:ext cx="6324600" cy="4765677"/>
              <a:chOff x="624" y="1008"/>
              <a:chExt cx="3984" cy="3002"/>
            </a:xfrm>
          </p:grpSpPr>
          <p:sp>
            <p:nvSpPr>
              <p:cNvPr id="17" name="Rectangle 3"/>
              <p:cNvSpPr>
                <a:spLocks noChangeArrowheads="1"/>
              </p:cNvSpPr>
              <p:nvPr/>
            </p:nvSpPr>
            <p:spPr bwMode="auto">
              <a:xfrm>
                <a:off x="3303" y="2298"/>
                <a:ext cx="124" cy="427"/>
              </a:xfrm>
              <a:prstGeom prst="rect">
                <a:avLst/>
              </a:prstGeom>
              <a:noFill/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</a:pPr>
                <a:endParaRPr lang="es-PE">
                  <a:solidFill>
                    <a:schemeClr val="accent2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1718" y="2298"/>
                <a:ext cx="250" cy="427"/>
              </a:xfrm>
              <a:prstGeom prst="rect">
                <a:avLst/>
              </a:prstGeom>
              <a:noFill/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</a:pPr>
                <a:endParaRPr lang="es-PE">
                  <a:solidFill>
                    <a:schemeClr val="bg1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3178" y="1008"/>
                <a:ext cx="249" cy="864"/>
              </a:xfrm>
              <a:prstGeom prst="rect">
                <a:avLst/>
              </a:prstGeom>
              <a:noFill/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</a:pPr>
                <a:endParaRPr lang="es-PE">
                  <a:solidFill>
                    <a:schemeClr val="bg1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20" name="Rectangle 6"/>
              <p:cNvSpPr>
                <a:spLocks noChangeArrowheads="1"/>
              </p:cNvSpPr>
              <p:nvPr/>
            </p:nvSpPr>
            <p:spPr bwMode="auto">
              <a:xfrm>
                <a:off x="1843" y="1008"/>
                <a:ext cx="125" cy="864"/>
              </a:xfrm>
              <a:prstGeom prst="rect">
                <a:avLst/>
              </a:prstGeom>
              <a:noFill/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</a:pPr>
                <a:endParaRPr lang="es-PE">
                  <a:solidFill>
                    <a:srgbClr val="6699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21" name="Rectangle 7"/>
              <p:cNvSpPr>
                <a:spLocks noChangeArrowheads="1"/>
              </p:cNvSpPr>
              <p:nvPr/>
            </p:nvSpPr>
            <p:spPr bwMode="auto">
              <a:xfrm>
                <a:off x="624" y="3583"/>
                <a:ext cx="3984" cy="427"/>
              </a:xfrm>
              <a:prstGeom prst="rect">
                <a:avLst/>
              </a:prstGeom>
              <a:noFill/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</a:pPr>
                <a:r>
                  <a:rPr lang="es-ES" b="1" dirty="0">
                    <a:solidFill>
                      <a:srgbClr val="003399"/>
                    </a:solidFill>
                    <a:latin typeface="Gill Sans MT" pitchFamily="34" charset="0"/>
                  </a:rPr>
                  <a:t>Unidad(es) Ejecutora(s)</a:t>
                </a:r>
              </a:p>
            </p:txBody>
          </p:sp>
          <p:sp>
            <p:nvSpPr>
              <p:cNvPr id="22" name="Rectangle 8"/>
              <p:cNvSpPr>
                <a:spLocks noChangeArrowheads="1"/>
              </p:cNvSpPr>
              <p:nvPr/>
            </p:nvSpPr>
            <p:spPr bwMode="auto">
              <a:xfrm>
                <a:off x="624" y="3156"/>
                <a:ext cx="3984" cy="427"/>
              </a:xfrm>
              <a:prstGeom prst="rect">
                <a:avLst/>
              </a:prstGeom>
              <a:noFill/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</a:pPr>
                <a:r>
                  <a:rPr lang="es-ES" b="1" dirty="0">
                    <a:solidFill>
                      <a:srgbClr val="003399"/>
                    </a:solidFill>
                    <a:latin typeface="Gill Sans MT" pitchFamily="34" charset="0"/>
                  </a:rPr>
                  <a:t>Unidad(es) Formuladora(s)</a:t>
                </a:r>
              </a:p>
            </p:txBody>
          </p:sp>
          <p:sp>
            <p:nvSpPr>
              <p:cNvPr id="23" name="Rectangle 9"/>
              <p:cNvSpPr>
                <a:spLocks noChangeArrowheads="1"/>
              </p:cNvSpPr>
              <p:nvPr/>
            </p:nvSpPr>
            <p:spPr bwMode="auto">
              <a:xfrm>
                <a:off x="624" y="2725"/>
                <a:ext cx="3984" cy="431"/>
              </a:xfrm>
              <a:prstGeom prst="rect">
                <a:avLst/>
              </a:prstGeom>
              <a:noFill/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</a:pPr>
                <a:r>
                  <a:rPr lang="es-ES" b="1" dirty="0">
                    <a:solidFill>
                      <a:srgbClr val="003399"/>
                    </a:solidFill>
                    <a:latin typeface="Gill Sans MT" pitchFamily="34" charset="0"/>
                  </a:rPr>
                  <a:t>Oficina de Programación e Inversiones</a:t>
                </a:r>
              </a:p>
            </p:txBody>
          </p:sp>
          <p:sp>
            <p:nvSpPr>
              <p:cNvPr id="24" name="Rectangle 10"/>
              <p:cNvSpPr>
                <a:spLocks noChangeArrowheads="1"/>
              </p:cNvSpPr>
              <p:nvPr/>
            </p:nvSpPr>
            <p:spPr bwMode="auto">
              <a:xfrm>
                <a:off x="3427" y="2298"/>
                <a:ext cx="1181" cy="427"/>
              </a:xfrm>
              <a:prstGeom prst="rect">
                <a:avLst/>
              </a:prstGeom>
              <a:noFill/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</a:pPr>
                <a:r>
                  <a:rPr lang="es-ES" dirty="0">
                    <a:latin typeface="Gill Sans MT" pitchFamily="34" charset="0"/>
                  </a:rPr>
                  <a:t>Alcalde</a:t>
                </a:r>
              </a:p>
            </p:txBody>
          </p:sp>
          <p:sp>
            <p:nvSpPr>
              <p:cNvPr id="25" name="Rectangle 11"/>
              <p:cNvSpPr>
                <a:spLocks noChangeArrowheads="1"/>
              </p:cNvSpPr>
              <p:nvPr/>
            </p:nvSpPr>
            <p:spPr bwMode="auto">
              <a:xfrm>
                <a:off x="1968" y="2298"/>
                <a:ext cx="1335" cy="427"/>
              </a:xfrm>
              <a:prstGeom prst="rect">
                <a:avLst/>
              </a:prstGeom>
              <a:noFill/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</a:pPr>
                <a:r>
                  <a:rPr lang="es-ES" dirty="0">
                    <a:latin typeface="Gill Sans MT" pitchFamily="34" charset="0"/>
                  </a:rPr>
                  <a:t>Presidente</a:t>
                </a:r>
              </a:p>
            </p:txBody>
          </p:sp>
          <p:sp>
            <p:nvSpPr>
              <p:cNvPr id="26" name="Rectangle 12"/>
              <p:cNvSpPr>
                <a:spLocks noChangeArrowheads="1"/>
              </p:cNvSpPr>
              <p:nvPr/>
            </p:nvSpPr>
            <p:spPr bwMode="auto">
              <a:xfrm>
                <a:off x="624" y="2298"/>
                <a:ext cx="1094" cy="427"/>
              </a:xfrm>
              <a:prstGeom prst="rect">
                <a:avLst/>
              </a:prstGeom>
              <a:noFill/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</a:pPr>
                <a:r>
                  <a:rPr lang="es-ES" dirty="0">
                    <a:latin typeface="Gill Sans MT" pitchFamily="34" charset="0"/>
                  </a:rPr>
                  <a:t>Ministro</a:t>
                </a:r>
              </a:p>
            </p:txBody>
          </p:sp>
          <p:sp>
            <p:nvSpPr>
              <p:cNvPr id="27" name="Rectangle 13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3984" cy="426"/>
              </a:xfrm>
              <a:prstGeom prst="rect">
                <a:avLst/>
              </a:prstGeom>
              <a:noFill/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</a:pPr>
                <a:r>
                  <a:rPr lang="es-ES" b="1" dirty="0">
                    <a:solidFill>
                      <a:srgbClr val="003399"/>
                    </a:solidFill>
                    <a:latin typeface="Gill Sans MT" pitchFamily="34" charset="0"/>
                  </a:rPr>
                  <a:t>Órgano Resolutivo</a:t>
                </a:r>
              </a:p>
            </p:txBody>
          </p:sp>
          <p:sp>
            <p:nvSpPr>
              <p:cNvPr id="28" name="Rectangle 14"/>
              <p:cNvSpPr>
                <a:spLocks noChangeArrowheads="1"/>
              </p:cNvSpPr>
              <p:nvPr/>
            </p:nvSpPr>
            <p:spPr bwMode="auto">
              <a:xfrm>
                <a:off x="3427" y="1008"/>
                <a:ext cx="1181" cy="864"/>
              </a:xfrm>
              <a:prstGeom prst="rect">
                <a:avLst/>
              </a:prstGeom>
              <a:noFill/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</a:pPr>
                <a:r>
                  <a:rPr lang="es-ES" dirty="0">
                    <a:latin typeface="Gill Sans MT" pitchFamily="34" charset="0"/>
                  </a:rPr>
                  <a:t>En cada Gobierno Local</a:t>
                </a:r>
              </a:p>
            </p:txBody>
          </p:sp>
          <p:sp>
            <p:nvSpPr>
              <p:cNvPr id="29" name="Rectangle 15"/>
              <p:cNvSpPr>
                <a:spLocks noChangeArrowheads="1"/>
              </p:cNvSpPr>
              <p:nvPr/>
            </p:nvSpPr>
            <p:spPr bwMode="auto">
              <a:xfrm>
                <a:off x="1968" y="1008"/>
                <a:ext cx="1210" cy="864"/>
              </a:xfrm>
              <a:prstGeom prst="rect">
                <a:avLst/>
              </a:prstGeom>
              <a:noFill/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</a:pPr>
                <a:r>
                  <a:rPr lang="es-ES" dirty="0">
                    <a:latin typeface="Gill Sans MT" pitchFamily="34" charset="0"/>
                  </a:rPr>
                  <a:t>En cada</a:t>
                </a:r>
                <a:r>
                  <a:rPr lang="es-ES" dirty="0">
                    <a:solidFill>
                      <a:schemeClr val="accent2"/>
                    </a:solidFill>
                    <a:latin typeface="Gill Sans MT" pitchFamily="34" charset="0"/>
                  </a:rPr>
                  <a:t> </a:t>
                </a:r>
                <a:r>
                  <a:rPr lang="es-ES" dirty="0">
                    <a:latin typeface="Gill Sans MT" pitchFamily="34" charset="0"/>
                  </a:rPr>
                  <a:t>Gobierno</a:t>
                </a:r>
                <a:r>
                  <a:rPr lang="es-ES" dirty="0">
                    <a:solidFill>
                      <a:schemeClr val="accent2"/>
                    </a:solidFill>
                    <a:latin typeface="Gill Sans MT" pitchFamily="34" charset="0"/>
                  </a:rPr>
                  <a:t> </a:t>
                </a:r>
                <a:r>
                  <a:rPr lang="es-ES" dirty="0">
                    <a:latin typeface="Gill Sans MT" pitchFamily="34" charset="0"/>
                  </a:rPr>
                  <a:t>Regional</a:t>
                </a:r>
              </a:p>
            </p:txBody>
          </p:sp>
          <p:sp>
            <p:nvSpPr>
              <p:cNvPr id="30" name="Rectangle 16"/>
              <p:cNvSpPr>
                <a:spLocks noChangeArrowheads="1"/>
              </p:cNvSpPr>
              <p:nvPr/>
            </p:nvSpPr>
            <p:spPr bwMode="auto">
              <a:xfrm>
                <a:off x="624" y="1008"/>
                <a:ext cx="1219" cy="864"/>
              </a:xfrm>
              <a:prstGeom prst="rect">
                <a:avLst/>
              </a:prstGeom>
              <a:noFill/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</a:pPr>
                <a:r>
                  <a:rPr lang="es-ES" dirty="0">
                    <a:latin typeface="Gill Sans MT" pitchFamily="34" charset="0"/>
                  </a:rPr>
                  <a:t>En cada</a:t>
                </a:r>
                <a:r>
                  <a:rPr lang="es-ES" dirty="0">
                    <a:solidFill>
                      <a:schemeClr val="accent2"/>
                    </a:solidFill>
                    <a:latin typeface="Gill Sans MT" pitchFamily="34" charset="0"/>
                  </a:rPr>
                  <a:t> </a:t>
                </a:r>
                <a:r>
                  <a:rPr lang="es-ES" dirty="0">
                    <a:latin typeface="Gill Sans MT" pitchFamily="34" charset="0"/>
                  </a:rPr>
                  <a:t>Sector</a:t>
                </a:r>
              </a:p>
            </p:txBody>
          </p:sp>
          <p:sp>
            <p:nvSpPr>
              <p:cNvPr id="31" name="Line 17"/>
              <p:cNvSpPr>
                <a:spLocks noChangeShapeType="1"/>
              </p:cNvSpPr>
              <p:nvPr/>
            </p:nvSpPr>
            <p:spPr bwMode="auto">
              <a:xfrm>
                <a:off x="624" y="1008"/>
                <a:ext cx="3984" cy="0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" name="Line 18"/>
              <p:cNvSpPr>
                <a:spLocks noChangeShapeType="1"/>
              </p:cNvSpPr>
              <p:nvPr/>
            </p:nvSpPr>
            <p:spPr bwMode="auto">
              <a:xfrm>
                <a:off x="624" y="1872"/>
                <a:ext cx="3984" cy="0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" name="Line 19"/>
              <p:cNvSpPr>
                <a:spLocks noChangeShapeType="1"/>
              </p:cNvSpPr>
              <p:nvPr/>
            </p:nvSpPr>
            <p:spPr bwMode="auto">
              <a:xfrm>
                <a:off x="624" y="4010"/>
                <a:ext cx="3984" cy="0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" name="Line 20"/>
              <p:cNvSpPr>
                <a:spLocks noChangeShapeType="1"/>
              </p:cNvSpPr>
              <p:nvPr/>
            </p:nvSpPr>
            <p:spPr bwMode="auto">
              <a:xfrm>
                <a:off x="624" y="1008"/>
                <a:ext cx="0" cy="3002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" name="Line 21"/>
              <p:cNvSpPr>
                <a:spLocks noChangeShapeType="1"/>
              </p:cNvSpPr>
              <p:nvPr/>
            </p:nvSpPr>
            <p:spPr bwMode="auto">
              <a:xfrm>
                <a:off x="1968" y="1008"/>
                <a:ext cx="0" cy="864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" name="Line 22"/>
              <p:cNvSpPr>
                <a:spLocks noChangeShapeType="1"/>
              </p:cNvSpPr>
              <p:nvPr/>
            </p:nvSpPr>
            <p:spPr bwMode="auto">
              <a:xfrm>
                <a:off x="3427" y="1008"/>
                <a:ext cx="0" cy="864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7" name="Line 23"/>
              <p:cNvSpPr>
                <a:spLocks noChangeShapeType="1"/>
              </p:cNvSpPr>
              <p:nvPr/>
            </p:nvSpPr>
            <p:spPr bwMode="auto">
              <a:xfrm>
                <a:off x="4608" y="1008"/>
                <a:ext cx="0" cy="3002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" name="Line 24"/>
              <p:cNvSpPr>
                <a:spLocks noChangeShapeType="1"/>
              </p:cNvSpPr>
              <p:nvPr/>
            </p:nvSpPr>
            <p:spPr bwMode="auto">
              <a:xfrm>
                <a:off x="624" y="2725"/>
                <a:ext cx="3984" cy="0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9" name="Line 25"/>
              <p:cNvSpPr>
                <a:spLocks noChangeShapeType="1"/>
              </p:cNvSpPr>
              <p:nvPr/>
            </p:nvSpPr>
            <p:spPr bwMode="auto">
              <a:xfrm>
                <a:off x="1968" y="2298"/>
                <a:ext cx="0" cy="427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" name="Line 26"/>
              <p:cNvSpPr>
                <a:spLocks noChangeShapeType="1"/>
              </p:cNvSpPr>
              <p:nvPr/>
            </p:nvSpPr>
            <p:spPr bwMode="auto">
              <a:xfrm>
                <a:off x="3427" y="2298"/>
                <a:ext cx="0" cy="427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" name="Line 27"/>
              <p:cNvSpPr>
                <a:spLocks noChangeShapeType="1"/>
              </p:cNvSpPr>
              <p:nvPr/>
            </p:nvSpPr>
            <p:spPr bwMode="auto">
              <a:xfrm>
                <a:off x="624" y="2298"/>
                <a:ext cx="3984" cy="0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2" name="Line 28"/>
              <p:cNvSpPr>
                <a:spLocks noChangeShapeType="1"/>
              </p:cNvSpPr>
              <p:nvPr/>
            </p:nvSpPr>
            <p:spPr bwMode="auto">
              <a:xfrm>
                <a:off x="624" y="3156"/>
                <a:ext cx="3984" cy="0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" name="Line 29"/>
              <p:cNvSpPr>
                <a:spLocks noChangeShapeType="1"/>
              </p:cNvSpPr>
              <p:nvPr/>
            </p:nvSpPr>
            <p:spPr bwMode="auto">
              <a:xfrm>
                <a:off x="624" y="3583"/>
                <a:ext cx="3984" cy="0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" name="Line 30"/>
              <p:cNvSpPr>
                <a:spLocks noChangeShapeType="1"/>
              </p:cNvSpPr>
              <p:nvPr/>
            </p:nvSpPr>
            <p:spPr bwMode="auto">
              <a:xfrm>
                <a:off x="1843" y="1008"/>
                <a:ext cx="0" cy="864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31"/>
              <p:cNvSpPr>
                <a:spLocks noChangeShapeType="1"/>
              </p:cNvSpPr>
              <p:nvPr/>
            </p:nvSpPr>
            <p:spPr bwMode="auto">
              <a:xfrm>
                <a:off x="3178" y="1008"/>
                <a:ext cx="0" cy="864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Line 40"/>
            <p:cNvSpPr>
              <a:spLocks noChangeShapeType="1"/>
            </p:cNvSpPr>
            <p:nvPr/>
          </p:nvSpPr>
          <p:spPr bwMode="auto">
            <a:xfrm flipH="1">
              <a:off x="2362200" y="3505200"/>
              <a:ext cx="381000" cy="30480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Line 41"/>
            <p:cNvSpPr>
              <a:spLocks noChangeShapeType="1"/>
            </p:cNvSpPr>
            <p:nvPr/>
          </p:nvSpPr>
          <p:spPr bwMode="auto">
            <a:xfrm>
              <a:off x="6590816" y="3500439"/>
              <a:ext cx="330199" cy="28416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Line 42"/>
            <p:cNvSpPr>
              <a:spLocks noChangeShapeType="1"/>
            </p:cNvSpPr>
            <p:nvPr/>
          </p:nvSpPr>
          <p:spPr bwMode="auto">
            <a:xfrm>
              <a:off x="4874293" y="3500439"/>
              <a:ext cx="0" cy="381001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Rectangle 43"/>
            <p:cNvSpPr>
              <a:spLocks noChangeArrowheads="1"/>
            </p:cNvSpPr>
            <p:nvPr/>
          </p:nvSpPr>
          <p:spPr bwMode="auto">
            <a:xfrm>
              <a:off x="1331890" y="304084"/>
              <a:ext cx="6597672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>
                <a:defRPr/>
              </a:pPr>
              <a:r>
                <a:rPr lang="es-MX" sz="4000" dirty="0"/>
                <a:t>    </a:t>
              </a:r>
              <a:r>
                <a:rPr lang="es-MX" sz="3600" b="1" dirty="0">
                  <a:solidFill>
                    <a:schemeClr val="tx2">
                      <a:satMod val="130000"/>
                    </a:schemeClr>
                  </a:solidFill>
                  <a:ea typeface="+mj-ea"/>
                  <a:cs typeface="+mj-cs"/>
                </a:rPr>
                <a:t>Órganos del         </a:t>
              </a:r>
              <a:endParaRPr lang="es-ES" sz="3600" b="1" dirty="0">
                <a:solidFill>
                  <a:schemeClr val="tx2">
                    <a:satMod val="130000"/>
                  </a:schemeClr>
                </a:solidFill>
                <a:ea typeface="+mj-ea"/>
                <a:cs typeface="+mj-cs"/>
              </a:endParaRPr>
            </a:p>
          </p:txBody>
        </p:sp>
        <p:graphicFrame>
          <p:nvGraphicFramePr>
            <p:cNvPr id="16" name="Object 44"/>
            <p:cNvGraphicFramePr>
              <a:graphicFrameLocks noChangeAspect="1"/>
            </p:cNvGraphicFramePr>
            <p:nvPr/>
          </p:nvGraphicFramePr>
          <p:xfrm>
            <a:off x="5214975" y="547689"/>
            <a:ext cx="2447925" cy="698500"/>
          </p:xfrm>
          <a:graphic>
            <a:graphicData uri="http://schemas.openxmlformats.org/presentationml/2006/ole">
              <p:oleObj spid="_x0000_s5122" name="CorelDRAW" r:id="rId4" imgW="4680000" imgH="126324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 idx="4294967295"/>
          </p:nvPr>
        </p:nvSpPr>
        <p:spPr>
          <a:xfrm>
            <a:off x="1476375" y="260350"/>
            <a:ext cx="7272089" cy="574675"/>
          </a:xfrm>
        </p:spPr>
        <p:txBody>
          <a:bodyPr/>
          <a:lstStyle/>
          <a:p>
            <a:r>
              <a:rPr lang="es-ES" sz="2400" dirty="0" smtClean="0">
                <a:solidFill>
                  <a:schemeClr val="bg1"/>
                </a:solidFill>
              </a:rPr>
              <a:t>El SNIP abarca las tres fases del ciclo de un Proyecto de Inversión</a:t>
            </a:r>
          </a:p>
        </p:txBody>
      </p:sp>
      <p:sp>
        <p:nvSpPr>
          <p:cNvPr id="50179" name="5 Marcador de número de diapositiva"/>
          <p:cNvSpPr txBox="1">
            <a:spLocks noGrp="1"/>
          </p:cNvSpPr>
          <p:nvPr/>
        </p:nvSpPr>
        <p:spPr bwMode="auto">
          <a:xfrm>
            <a:off x="4211638" y="6661150"/>
            <a:ext cx="4667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F8A6F7-038E-4EA1-8FD6-9C5469F8112D}" type="slidenum">
              <a:rPr lang="es-PE" sz="1000" b="1">
                <a:latin typeface="Arial" charset="0"/>
                <a:cs typeface="Arial" charset="0"/>
              </a:rPr>
              <a:pPr algn="r"/>
              <a:t>24</a:t>
            </a:fld>
            <a:endParaRPr lang="es-PE" sz="1000" b="1">
              <a:latin typeface="Arial" charset="0"/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576" y="1142984"/>
            <a:ext cx="8043081" cy="127790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261938" lvl="1" indent="-261938" algn="just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s-ES_tradnl" dirty="0" smtClean="0">
              <a:solidFill>
                <a:srgbClr val="FF0000"/>
              </a:solidFill>
              <a:latin typeface="+mn-lt"/>
              <a:ea typeface="PMingLiU" pitchFamily="18" charset="-120"/>
            </a:endParaRPr>
          </a:p>
          <a:p>
            <a:pPr marL="363538" indent="-363538" algn="just">
              <a:buFont typeface="Wingdings" pitchFamily="2" charset="2"/>
              <a:buChar char="ü"/>
              <a:tabLst>
                <a:tab pos="892175" algn="l"/>
              </a:tabLst>
              <a:defRPr/>
            </a:pPr>
            <a:endParaRPr lang="es-ES" dirty="0">
              <a:latin typeface="+mn-lt"/>
              <a:cs typeface="Arial" pitchFamily="34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971600" y="5930116"/>
            <a:ext cx="72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9400" indent="-185738" algn="ctr">
              <a:spcBef>
                <a:spcPct val="50000"/>
              </a:spcBef>
            </a:pPr>
            <a:r>
              <a:rPr lang="es-PE" sz="1200" b="1" i="1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s-PE" sz="1200" i="1" dirty="0">
                <a:latin typeface="Arial" pitchFamily="34" charset="0"/>
                <a:cs typeface="Arial" pitchFamily="34" charset="0"/>
              </a:rPr>
              <a:t>La declaración de viabilidad es un requisito para</a:t>
            </a:r>
            <a:r>
              <a:rPr lang="es-PE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PE" sz="1200" i="1" dirty="0">
                <a:latin typeface="Arial" pitchFamily="34" charset="0"/>
                <a:cs typeface="Arial" pitchFamily="34" charset="0"/>
              </a:rPr>
              <a:t>pasar de la fase de </a:t>
            </a:r>
            <a:r>
              <a:rPr lang="es-PE" sz="1200" i="1" dirty="0" err="1">
                <a:latin typeface="Arial" pitchFamily="34" charset="0"/>
                <a:cs typeface="Arial" pitchFamily="34" charset="0"/>
              </a:rPr>
              <a:t>preinversión</a:t>
            </a:r>
            <a:r>
              <a:rPr lang="es-PE" sz="1200" i="1" dirty="0">
                <a:latin typeface="Arial" pitchFamily="34" charset="0"/>
                <a:cs typeface="Arial" pitchFamily="34" charset="0"/>
              </a:rPr>
              <a:t> a la fase de inversión.</a:t>
            </a: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3905250" y="5356225"/>
            <a:ext cx="1828800" cy="533400"/>
          </a:xfrm>
          <a:prstGeom prst="rect">
            <a:avLst/>
          </a:prstGeom>
          <a:solidFill>
            <a:srgbClr val="33CCCC"/>
          </a:solidFill>
          <a:ln w="9525">
            <a:solidFill>
              <a:srgbClr val="33CC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BO" sz="1400" b="1">
                <a:latin typeface="Lucida Sans Unicode" pitchFamily="34" charset="0"/>
              </a:rPr>
              <a:t>Retroalimentación</a:t>
            </a:r>
          </a:p>
        </p:txBody>
      </p:sp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8316913" y="3873500"/>
            <a:ext cx="762000" cy="381000"/>
          </a:xfrm>
          <a:prstGeom prst="roundRect">
            <a:avLst>
              <a:gd name="adj" fmla="val 50000"/>
            </a:avLst>
          </a:prstGeom>
          <a:solidFill>
            <a:srgbClr val="33CCCC"/>
          </a:solidFill>
          <a:ln w="9525">
            <a:solidFill>
              <a:srgbClr val="33CC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BO" sz="1600" dirty="0">
                <a:latin typeface="Lucida Sans Unicode" pitchFamily="34" charset="0"/>
              </a:rPr>
              <a:t>Fin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496050" y="2155825"/>
            <a:ext cx="1676400" cy="2895600"/>
          </a:xfrm>
          <a:prstGeom prst="rect">
            <a:avLst/>
          </a:prstGeom>
          <a:solidFill>
            <a:srgbClr val="DCE4D4"/>
          </a:solidFill>
          <a:ln w="9525">
            <a:solidFill>
              <a:srgbClr val="DCE4D4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BO" sz="1800" b="1" dirty="0" err="1">
                <a:latin typeface="Lucida Sans Unicode" pitchFamily="34" charset="0"/>
              </a:rPr>
              <a:t>Postinversión</a:t>
            </a:r>
            <a:endParaRPr lang="es-BO" sz="1800" b="1" dirty="0">
              <a:latin typeface="Lucida Sans Unicode" pitchFamily="34" charset="0"/>
            </a:endParaRPr>
          </a:p>
          <a:p>
            <a:pPr algn="ctr"/>
            <a:endParaRPr lang="es-BO" sz="2000" b="1" dirty="0" smtClean="0"/>
          </a:p>
          <a:p>
            <a:pPr algn="ctr"/>
            <a:endParaRPr lang="es-BO" sz="2000" b="1" dirty="0"/>
          </a:p>
          <a:p>
            <a:pPr algn="ctr"/>
            <a:endParaRPr lang="es-BO" sz="2000" b="1" dirty="0"/>
          </a:p>
          <a:p>
            <a:pPr algn="ctr"/>
            <a:endParaRPr lang="es-BO" sz="2000" b="1" dirty="0"/>
          </a:p>
          <a:p>
            <a:pPr algn="ctr"/>
            <a:endParaRPr lang="es-BO" sz="2000" b="1" dirty="0"/>
          </a:p>
          <a:p>
            <a:pPr algn="ctr"/>
            <a:endParaRPr lang="es-BO" sz="2000" b="1" dirty="0"/>
          </a:p>
          <a:p>
            <a:pPr algn="ctr"/>
            <a:endParaRPr lang="es-BO" sz="2000" b="1" dirty="0"/>
          </a:p>
          <a:p>
            <a:pPr algn="ctr"/>
            <a:endParaRPr lang="es-BO" sz="2000" b="1" dirty="0"/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6553200" y="3068960"/>
            <a:ext cx="1600200" cy="533400"/>
          </a:xfrm>
          <a:prstGeom prst="rect">
            <a:avLst/>
          </a:prstGeom>
          <a:solidFill>
            <a:srgbClr val="A1B68C"/>
          </a:solidFill>
          <a:ln w="9525">
            <a:solidFill>
              <a:srgbClr val="DCE4D4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BO" sz="1400" dirty="0">
                <a:latin typeface="Lucida Sans Unicode" pitchFamily="34" charset="0"/>
              </a:rPr>
              <a:t>Operación </a:t>
            </a:r>
          </a:p>
          <a:p>
            <a:pPr algn="ctr"/>
            <a:r>
              <a:rPr lang="es-BO" sz="1400" dirty="0">
                <a:latin typeface="Lucida Sans Unicode" pitchFamily="34" charset="0"/>
              </a:rPr>
              <a:t>y Mantenimiento</a:t>
            </a:r>
          </a:p>
        </p:txBody>
      </p:sp>
      <p:cxnSp>
        <p:nvCxnSpPr>
          <p:cNvPr id="28" name="AutoShape 6"/>
          <p:cNvCxnSpPr>
            <a:cxnSpLocks noChangeShapeType="1"/>
            <a:stCxn id="26" idx="2"/>
            <a:endCxn id="24" idx="3"/>
          </p:cNvCxnSpPr>
          <p:nvPr/>
        </p:nvCxnSpPr>
        <p:spPr bwMode="auto">
          <a:xfrm rot="5400000">
            <a:off x="6248400" y="4537075"/>
            <a:ext cx="571500" cy="1600200"/>
          </a:xfrm>
          <a:prstGeom prst="bentConnector2">
            <a:avLst/>
          </a:prstGeom>
          <a:noFill/>
          <a:ln w="38100">
            <a:solidFill>
              <a:srgbClr val="33CCCC"/>
            </a:solidFill>
            <a:miter lim="800000"/>
            <a:headEnd/>
            <a:tailEnd type="triangle" w="med" len="med"/>
          </a:ln>
        </p:spPr>
      </p:cxnSp>
      <p:cxnSp>
        <p:nvCxnSpPr>
          <p:cNvPr id="29" name="AutoShape 7"/>
          <p:cNvCxnSpPr>
            <a:cxnSpLocks noChangeShapeType="1"/>
            <a:stCxn id="24" idx="1"/>
            <a:endCxn id="34" idx="2"/>
          </p:cNvCxnSpPr>
          <p:nvPr/>
        </p:nvCxnSpPr>
        <p:spPr bwMode="auto">
          <a:xfrm rot="10800000">
            <a:off x="1978025" y="5040313"/>
            <a:ext cx="1927225" cy="582612"/>
          </a:xfrm>
          <a:prstGeom prst="bentConnector2">
            <a:avLst/>
          </a:prstGeom>
          <a:noFill/>
          <a:ln w="38100">
            <a:solidFill>
              <a:srgbClr val="33CCCC"/>
            </a:solidFill>
            <a:miter lim="800000"/>
            <a:headEnd/>
            <a:tailEnd type="triangle" w="med" len="med"/>
          </a:ln>
        </p:spPr>
      </p:cxn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3730625" y="2155825"/>
            <a:ext cx="1828800" cy="2895600"/>
          </a:xfrm>
          <a:prstGeom prst="rect">
            <a:avLst/>
          </a:prstGeom>
          <a:solidFill>
            <a:srgbClr val="DCE4D4"/>
          </a:solidFill>
          <a:ln w="9525">
            <a:solidFill>
              <a:srgbClr val="DCE4D4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BO" sz="1800" b="1" dirty="0">
                <a:latin typeface="Lucida Sans Unicode" pitchFamily="34" charset="0"/>
              </a:rPr>
              <a:t>Inversión</a:t>
            </a:r>
          </a:p>
          <a:p>
            <a:pPr algn="ctr"/>
            <a:endParaRPr lang="es-BO" sz="2000" b="1" dirty="0"/>
          </a:p>
          <a:p>
            <a:pPr algn="ctr"/>
            <a:endParaRPr lang="es-BO" sz="2000" b="1" dirty="0"/>
          </a:p>
          <a:p>
            <a:pPr algn="ctr"/>
            <a:endParaRPr lang="es-BO" sz="2000" b="1" dirty="0"/>
          </a:p>
          <a:p>
            <a:pPr algn="ctr"/>
            <a:endParaRPr lang="es-BO" sz="2000" b="1" dirty="0"/>
          </a:p>
          <a:p>
            <a:pPr algn="ctr"/>
            <a:endParaRPr lang="es-BO" sz="2000" b="1" dirty="0"/>
          </a:p>
          <a:p>
            <a:pPr algn="ctr"/>
            <a:endParaRPr lang="es-BO" sz="2000" b="1" dirty="0"/>
          </a:p>
          <a:p>
            <a:pPr algn="ctr"/>
            <a:endParaRPr lang="es-BO" sz="2000" b="1" dirty="0"/>
          </a:p>
          <a:p>
            <a:pPr algn="ctr"/>
            <a:endParaRPr lang="es-BO" sz="2000" b="1" dirty="0"/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3987800" y="2930525"/>
            <a:ext cx="1295400" cy="9906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BO" sz="1400" dirty="0">
                <a:latin typeface="Lucida Sans Unicode" pitchFamily="34" charset="0"/>
              </a:rPr>
              <a:t>Estudios </a:t>
            </a:r>
          </a:p>
          <a:p>
            <a:pPr algn="ctr"/>
            <a:r>
              <a:rPr lang="es-BO" sz="1400" dirty="0">
                <a:latin typeface="Lucida Sans Unicode" pitchFamily="34" charset="0"/>
              </a:rPr>
              <a:t>Definitivos/</a:t>
            </a:r>
          </a:p>
          <a:p>
            <a:pPr algn="ctr"/>
            <a:r>
              <a:rPr lang="es-BO" sz="1400" dirty="0">
                <a:latin typeface="Lucida Sans Unicode" pitchFamily="34" charset="0"/>
              </a:rPr>
              <a:t>Expediente</a:t>
            </a:r>
          </a:p>
          <a:p>
            <a:pPr algn="ctr"/>
            <a:r>
              <a:rPr lang="es-BO" sz="1400" dirty="0">
                <a:latin typeface="Lucida Sans Unicode" pitchFamily="34" charset="0"/>
              </a:rPr>
              <a:t>Técnico</a:t>
            </a: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3987800" y="4294188"/>
            <a:ext cx="1296988" cy="533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BO" sz="1400" dirty="0">
                <a:latin typeface="Lucida Sans Unicode" pitchFamily="34" charset="0"/>
              </a:rPr>
              <a:t>Ejecución</a:t>
            </a:r>
          </a:p>
        </p:txBody>
      </p: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724128" y="3429000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977900" y="2144713"/>
            <a:ext cx="2000250" cy="2895600"/>
          </a:xfrm>
          <a:prstGeom prst="rect">
            <a:avLst/>
          </a:prstGeom>
          <a:solidFill>
            <a:srgbClr val="DCE4D4"/>
          </a:solidFill>
          <a:ln w="9525">
            <a:solidFill>
              <a:srgbClr val="DCE4D4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BO" sz="1800" b="1" dirty="0" err="1">
                <a:latin typeface="Lucida Sans Unicode" pitchFamily="34" charset="0"/>
              </a:rPr>
              <a:t>Preinversión</a:t>
            </a:r>
            <a:endParaRPr lang="es-BO" sz="1800" b="1" dirty="0">
              <a:latin typeface="Lucida Sans Unicode" pitchFamily="34" charset="0"/>
            </a:endParaRPr>
          </a:p>
          <a:p>
            <a:pPr algn="ctr"/>
            <a:endParaRPr lang="es-BO" sz="3200" b="1" dirty="0">
              <a:latin typeface="Lucida Sans Unicode" pitchFamily="34" charset="0"/>
            </a:endParaRPr>
          </a:p>
          <a:p>
            <a:pPr algn="ctr"/>
            <a:endParaRPr lang="es-BO" sz="3200" b="1" dirty="0"/>
          </a:p>
          <a:p>
            <a:pPr algn="ctr"/>
            <a:endParaRPr lang="es-BO" sz="3200" b="1" dirty="0"/>
          </a:p>
          <a:p>
            <a:pPr algn="ctr"/>
            <a:endParaRPr lang="es-BO" sz="3200" b="1" dirty="0"/>
          </a:p>
          <a:p>
            <a:pPr algn="ctr"/>
            <a:endParaRPr lang="es-BO" sz="3200" b="1" dirty="0"/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1265238" y="2996952"/>
            <a:ext cx="1439862" cy="533400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BO" sz="1400" dirty="0">
                <a:latin typeface="Lucida Sans Unicode" pitchFamily="34" charset="0"/>
              </a:rPr>
              <a:t>Perfil</a:t>
            </a:r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1265238" y="4047728"/>
            <a:ext cx="1439862" cy="533400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BO" sz="1400" dirty="0">
                <a:latin typeface="Lucida Sans Unicode" pitchFamily="34" charset="0"/>
              </a:rPr>
              <a:t>Factibilidad</a:t>
            </a:r>
          </a:p>
        </p:txBody>
      </p:sp>
      <p:sp>
        <p:nvSpPr>
          <p:cNvPr id="38" name="AutoShape 16"/>
          <p:cNvSpPr>
            <a:spLocks noChangeArrowheads="1"/>
          </p:cNvSpPr>
          <p:nvPr/>
        </p:nvSpPr>
        <p:spPr bwMode="auto">
          <a:xfrm>
            <a:off x="107950" y="1628775"/>
            <a:ext cx="762000" cy="381000"/>
          </a:xfrm>
          <a:prstGeom prst="roundRect">
            <a:avLst>
              <a:gd name="adj" fmla="val 50000"/>
            </a:avLst>
          </a:prstGeom>
          <a:solidFill>
            <a:srgbClr val="33CCCC"/>
          </a:solidFill>
          <a:ln w="9525">
            <a:solidFill>
              <a:srgbClr val="33CC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BO" sz="1600" dirty="0">
                <a:latin typeface="Lucida Sans Unicode" pitchFamily="34" charset="0"/>
              </a:rPr>
              <a:t>Idea</a:t>
            </a:r>
          </a:p>
        </p:txBody>
      </p:sp>
      <p:sp>
        <p:nvSpPr>
          <p:cNvPr id="39" name="AutoShape 17"/>
          <p:cNvSpPr>
            <a:spLocks noChangeArrowheads="1"/>
          </p:cNvSpPr>
          <p:nvPr/>
        </p:nvSpPr>
        <p:spPr bwMode="auto">
          <a:xfrm>
            <a:off x="3131840" y="3429000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3124200" y="3543988"/>
            <a:ext cx="457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PE" sz="3000" b="1" dirty="0">
                <a:solidFill>
                  <a:srgbClr val="FF5050"/>
                </a:solidFill>
              </a:rPr>
              <a:t>*</a:t>
            </a:r>
          </a:p>
        </p:txBody>
      </p:sp>
      <p:sp>
        <p:nvSpPr>
          <p:cNvPr id="41" name="Rectangle 21"/>
          <p:cNvSpPr>
            <a:spLocks noChangeArrowheads="1"/>
          </p:cNvSpPr>
          <p:nvPr/>
        </p:nvSpPr>
        <p:spPr bwMode="auto">
          <a:xfrm>
            <a:off x="6781800" y="4191000"/>
            <a:ext cx="1219200" cy="533400"/>
          </a:xfrm>
          <a:prstGeom prst="rect">
            <a:avLst/>
          </a:prstGeom>
          <a:solidFill>
            <a:srgbClr val="A1B68C"/>
          </a:solidFill>
          <a:ln w="9525">
            <a:solidFill>
              <a:srgbClr val="DCE4D4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BO" sz="1400" dirty="0">
                <a:latin typeface="Lucida Sans Unicode" pitchFamily="34" charset="0"/>
              </a:rPr>
              <a:t>Evaluación</a:t>
            </a:r>
          </a:p>
          <a:p>
            <a:pPr algn="ctr"/>
            <a:r>
              <a:rPr lang="es-BO" sz="1400" dirty="0">
                <a:latin typeface="Lucida Sans Unicode" pitchFamily="34" charset="0"/>
              </a:rPr>
              <a:t>Ex post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 idx="4294967295"/>
          </p:nvPr>
        </p:nvSpPr>
        <p:spPr>
          <a:xfrm>
            <a:off x="1476375" y="260350"/>
            <a:ext cx="7272089" cy="574675"/>
          </a:xfrm>
        </p:spPr>
        <p:txBody>
          <a:bodyPr/>
          <a:lstStyle/>
          <a:p>
            <a:r>
              <a:rPr lang="es-PE" sz="2400" dirty="0" smtClean="0">
                <a:solidFill>
                  <a:schemeClr val="bg1"/>
                </a:solidFill>
              </a:rPr>
              <a:t>Los proyectos declarados viables son rentables socialmente, sostenibles y alineados </a:t>
            </a:r>
            <a:endParaRPr lang="es-ES" sz="2400" dirty="0" smtClean="0">
              <a:solidFill>
                <a:schemeClr val="bg1"/>
              </a:solidFill>
            </a:endParaRPr>
          </a:p>
        </p:txBody>
      </p:sp>
      <p:sp>
        <p:nvSpPr>
          <p:cNvPr id="50179" name="5 Marcador de número de diapositiva"/>
          <p:cNvSpPr txBox="1">
            <a:spLocks noGrp="1"/>
          </p:cNvSpPr>
          <p:nvPr/>
        </p:nvSpPr>
        <p:spPr bwMode="auto">
          <a:xfrm>
            <a:off x="4211638" y="6661150"/>
            <a:ext cx="4667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F8A6F7-038E-4EA1-8FD6-9C5469F8112D}" type="slidenum">
              <a:rPr lang="es-PE" sz="1000" b="1">
                <a:latin typeface="Arial" charset="0"/>
                <a:cs typeface="Arial" charset="0"/>
              </a:rPr>
              <a:pPr algn="r"/>
              <a:t>25</a:t>
            </a:fld>
            <a:endParaRPr lang="es-PE" sz="1000" b="1">
              <a:latin typeface="Arial" charset="0"/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577" y="1142984"/>
            <a:ext cx="7920880" cy="487830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261938" lvl="1" indent="-261938" algn="ctr">
              <a:lnSpc>
                <a:spcPct val="80000"/>
              </a:lnSpc>
              <a:defRPr/>
            </a:pPr>
            <a:endParaRPr lang="es-ES_tradnl" dirty="0" smtClean="0">
              <a:solidFill>
                <a:srgbClr val="FF0000"/>
              </a:solidFill>
              <a:latin typeface="+mn-lt"/>
              <a:ea typeface="PMingLiU" pitchFamily="18" charset="-120"/>
            </a:endParaRPr>
          </a:p>
          <a:p>
            <a:pPr marL="363538" indent="-363538" algn="just">
              <a:buFont typeface="Wingdings" pitchFamily="2" charset="2"/>
              <a:buChar char="ü"/>
              <a:tabLst>
                <a:tab pos="892175" algn="l"/>
              </a:tabLst>
              <a:defRPr/>
            </a:pPr>
            <a:endParaRPr lang="es-ES" dirty="0">
              <a:latin typeface="+mn-lt"/>
              <a:cs typeface="Arial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341438"/>
            <a:ext cx="7913688" cy="719137"/>
          </a:xfrm>
        </p:spPr>
        <p:txBody>
          <a:bodyPr/>
          <a:lstStyle/>
          <a:p>
            <a:r>
              <a:rPr lang="es-MX" sz="3400" b="1" dirty="0" smtClean="0"/>
              <a:t>¿Qué es el                 ?</a:t>
            </a:r>
            <a:endParaRPr lang="es-ES" sz="3400" b="1" dirty="0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56147" y="1628998"/>
            <a:ext cx="7488261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lvl="1" indent="-285750" algn="just" eaLnBrk="0" hangingPunct="0">
              <a:spcBef>
                <a:spcPct val="20000"/>
              </a:spcBef>
              <a:buClr>
                <a:srgbClr val="1F62B3"/>
              </a:buClr>
              <a:buFont typeface="Wingdings" pitchFamily="2" charset="2"/>
              <a:buChar char="Ø"/>
            </a:pPr>
            <a:r>
              <a:rPr lang="es-ES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La viabilidad de un proyecto es requisito previo a la Fase de Inversión. </a:t>
            </a:r>
          </a:p>
          <a:p>
            <a:pPr marL="742950" lvl="1" indent="-285750" algn="just" eaLnBrk="0" hangingPunct="0">
              <a:spcBef>
                <a:spcPct val="20000"/>
              </a:spcBef>
              <a:buClr>
                <a:srgbClr val="1F62B3"/>
              </a:buClr>
              <a:buFont typeface="Wingdings" pitchFamily="2" charset="2"/>
              <a:buChar char="Ø"/>
            </a:pPr>
            <a:endParaRPr lang="es-ES" sz="1500" dirty="0" smtClean="0">
              <a:solidFill>
                <a:schemeClr val="accent2">
                  <a:lumMod val="50000"/>
                </a:schemeClr>
              </a:solidFill>
              <a:cs typeface="Calibri" pitchFamily="34" charset="0"/>
            </a:endParaRPr>
          </a:p>
          <a:p>
            <a:pPr marL="742950" lvl="1" indent="-285750" algn="just" eaLnBrk="0" hangingPunct="0">
              <a:spcBef>
                <a:spcPct val="20000"/>
              </a:spcBef>
              <a:buClr>
                <a:srgbClr val="1F62B3"/>
              </a:buClr>
              <a:buFont typeface="Wingdings" pitchFamily="2" charset="2"/>
              <a:buChar char="Ø"/>
            </a:pPr>
            <a:r>
              <a:rPr lang="es-ES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Un Proyecto de Inversión Pública tiene viabilidad cuando es:</a:t>
            </a:r>
          </a:p>
          <a:p>
            <a:pPr algn="just" eaLnBrk="1" hangingPunct="1">
              <a:buFont typeface="Wingdings 2" pitchFamily="18" charset="2"/>
              <a:buNone/>
            </a:pPr>
            <a:endParaRPr lang="es-ES" dirty="0" smtClean="0"/>
          </a:p>
          <a:p>
            <a:pPr lvl="2" algn="just">
              <a:buFont typeface="Wingdings 2" pitchFamily="18" charset="2"/>
              <a:buChar char=""/>
            </a:pPr>
            <a:r>
              <a:rPr lang="es-ES" dirty="0" smtClean="0"/>
              <a:t>   Socialmente rentable, </a:t>
            </a:r>
          </a:p>
          <a:p>
            <a:pPr lvl="2" algn="just">
              <a:buFont typeface="Wingdings 2" pitchFamily="18" charset="2"/>
              <a:buChar char=""/>
            </a:pPr>
            <a:r>
              <a:rPr lang="es-ES" dirty="0" smtClean="0"/>
              <a:t>   Sostenible y </a:t>
            </a:r>
          </a:p>
          <a:p>
            <a:pPr lvl="2" algn="just">
              <a:buFont typeface="Wingdings 2" pitchFamily="18" charset="2"/>
              <a:buChar char=""/>
            </a:pPr>
            <a:r>
              <a:rPr lang="es-ES" dirty="0" smtClean="0"/>
              <a:t>   Compatible con los Lineamientos de Política y </a:t>
            </a:r>
          </a:p>
          <a:p>
            <a:pPr lvl="2" algn="just"/>
            <a:r>
              <a:rPr lang="es-ES" dirty="0" smtClean="0"/>
              <a:t>       Planes de Desarrollo.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 idx="4294967295"/>
          </p:nvPr>
        </p:nvSpPr>
        <p:spPr>
          <a:xfrm>
            <a:off x="1476375" y="260350"/>
            <a:ext cx="7272089" cy="574675"/>
          </a:xfrm>
        </p:spPr>
        <p:txBody>
          <a:bodyPr/>
          <a:lstStyle/>
          <a:p>
            <a:r>
              <a:rPr lang="es-PE" sz="2400" dirty="0" smtClean="0">
                <a:solidFill>
                  <a:schemeClr val="bg1"/>
                </a:solidFill>
              </a:rPr>
              <a:t>Algunas cifras del SNIP</a:t>
            </a:r>
            <a:endParaRPr lang="es-ES" sz="2400" dirty="0" smtClean="0">
              <a:solidFill>
                <a:schemeClr val="bg1"/>
              </a:solidFill>
            </a:endParaRPr>
          </a:p>
        </p:txBody>
      </p:sp>
      <p:sp>
        <p:nvSpPr>
          <p:cNvPr id="50179" name="5 Marcador de número de diapositiva"/>
          <p:cNvSpPr txBox="1">
            <a:spLocks noGrp="1"/>
          </p:cNvSpPr>
          <p:nvPr/>
        </p:nvSpPr>
        <p:spPr bwMode="auto">
          <a:xfrm>
            <a:off x="4211638" y="6661150"/>
            <a:ext cx="4667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F8A6F7-038E-4EA1-8FD6-9C5469F8112D}" type="slidenum">
              <a:rPr lang="es-PE" sz="1000" b="1">
                <a:latin typeface="Arial" charset="0"/>
                <a:cs typeface="Arial" charset="0"/>
              </a:rPr>
              <a:pPr algn="r"/>
              <a:t>26</a:t>
            </a:fld>
            <a:endParaRPr lang="es-PE" sz="1000" b="1">
              <a:latin typeface="Arial" charset="0"/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577" y="1142984"/>
            <a:ext cx="7920880" cy="545436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261938" lvl="1" indent="-261938" algn="ctr">
              <a:lnSpc>
                <a:spcPct val="80000"/>
              </a:lnSpc>
              <a:defRPr/>
            </a:pPr>
            <a:endParaRPr lang="es-ES_tradnl" dirty="0" smtClean="0">
              <a:solidFill>
                <a:srgbClr val="FF0000"/>
              </a:solidFill>
              <a:latin typeface="+mn-lt"/>
              <a:ea typeface="PMingLiU" pitchFamily="18" charset="-120"/>
            </a:endParaRPr>
          </a:p>
          <a:p>
            <a:pPr marL="363538" indent="-363538" algn="just">
              <a:buFont typeface="Wingdings" pitchFamily="2" charset="2"/>
              <a:buChar char="ü"/>
              <a:tabLst>
                <a:tab pos="892175" algn="l"/>
              </a:tabLst>
              <a:defRPr/>
            </a:pPr>
            <a:endParaRPr lang="es-ES" dirty="0">
              <a:latin typeface="+mn-lt"/>
              <a:cs typeface="Arial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341438"/>
            <a:ext cx="7913688" cy="719137"/>
          </a:xfrm>
        </p:spPr>
        <p:txBody>
          <a:bodyPr/>
          <a:lstStyle/>
          <a:p>
            <a:r>
              <a:rPr lang="es-MX" sz="3400" b="1" smtClean="0"/>
              <a:t>¿Qué es el                 ?</a:t>
            </a:r>
            <a:endParaRPr lang="es-ES" sz="3400" b="1" smtClean="0"/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052736"/>
            <a:ext cx="5904656" cy="41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5595300"/>
            <a:ext cx="4680520" cy="78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966729" y="6381908"/>
            <a:ext cx="198964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PE" sz="800" dirty="0"/>
              <a:t>Fuente: Banco de Proyectos, </a:t>
            </a:r>
            <a:r>
              <a:rPr lang="es-PE" sz="800" dirty="0" smtClean="0"/>
              <a:t>DGPI-MEF</a:t>
            </a:r>
            <a:endParaRPr lang="es-PE" sz="800" dirty="0"/>
          </a:p>
        </p:txBody>
      </p:sp>
      <p:sp>
        <p:nvSpPr>
          <p:cNvPr id="10" name="9 Rectángulo"/>
          <p:cNvSpPr/>
          <p:nvPr/>
        </p:nvSpPr>
        <p:spPr>
          <a:xfrm>
            <a:off x="3617778" y="5229200"/>
            <a:ext cx="2877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1800" dirty="0" smtClean="0">
                <a:latin typeface="Calibri" pitchFamily="34" charset="0"/>
              </a:rPr>
              <a:t>( %  de los proyectos viables)</a:t>
            </a:r>
            <a:endParaRPr lang="es-ES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 idx="4294967295"/>
          </p:nvPr>
        </p:nvSpPr>
        <p:spPr>
          <a:xfrm>
            <a:off x="1476375" y="260350"/>
            <a:ext cx="7272089" cy="574675"/>
          </a:xfrm>
        </p:spPr>
        <p:txBody>
          <a:bodyPr/>
          <a:lstStyle/>
          <a:p>
            <a:r>
              <a:rPr lang="es-PE" sz="2400" dirty="0" smtClean="0">
                <a:solidFill>
                  <a:schemeClr val="bg1"/>
                </a:solidFill>
              </a:rPr>
              <a:t>Algunas cifras del SNIP</a:t>
            </a:r>
            <a:endParaRPr lang="es-ES" sz="2400" dirty="0" smtClean="0">
              <a:solidFill>
                <a:schemeClr val="bg1"/>
              </a:solidFill>
            </a:endParaRPr>
          </a:p>
        </p:txBody>
      </p:sp>
      <p:sp>
        <p:nvSpPr>
          <p:cNvPr id="50179" name="5 Marcador de número de diapositiva"/>
          <p:cNvSpPr txBox="1">
            <a:spLocks noGrp="1"/>
          </p:cNvSpPr>
          <p:nvPr/>
        </p:nvSpPr>
        <p:spPr bwMode="auto">
          <a:xfrm>
            <a:off x="4211638" y="6661150"/>
            <a:ext cx="4667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F8A6F7-038E-4EA1-8FD6-9C5469F8112D}" type="slidenum">
              <a:rPr lang="es-PE" sz="1000" b="1">
                <a:latin typeface="Arial" charset="0"/>
                <a:cs typeface="Arial" charset="0"/>
              </a:rPr>
              <a:pPr algn="r"/>
              <a:t>27</a:t>
            </a:fld>
            <a:endParaRPr lang="es-PE" sz="1000" b="1">
              <a:latin typeface="Arial" charset="0"/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577" y="1142984"/>
            <a:ext cx="7920880" cy="487830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261938" lvl="1" indent="-261938" algn="ctr">
              <a:lnSpc>
                <a:spcPct val="80000"/>
              </a:lnSpc>
              <a:defRPr/>
            </a:pPr>
            <a:endParaRPr lang="es-ES_tradnl" dirty="0" smtClean="0">
              <a:solidFill>
                <a:srgbClr val="FF0000"/>
              </a:solidFill>
              <a:latin typeface="+mn-lt"/>
              <a:ea typeface="PMingLiU" pitchFamily="18" charset="-120"/>
            </a:endParaRPr>
          </a:p>
          <a:p>
            <a:pPr marL="363538" indent="-363538" algn="just">
              <a:buFont typeface="Wingdings" pitchFamily="2" charset="2"/>
              <a:buChar char="ü"/>
              <a:tabLst>
                <a:tab pos="892175" algn="l"/>
              </a:tabLst>
              <a:defRPr/>
            </a:pPr>
            <a:endParaRPr lang="es-ES" dirty="0">
              <a:latin typeface="+mn-lt"/>
              <a:cs typeface="Arial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341438"/>
            <a:ext cx="7913688" cy="863426"/>
          </a:xfrm>
        </p:spPr>
        <p:txBody>
          <a:bodyPr/>
          <a:lstStyle/>
          <a:p>
            <a:r>
              <a:rPr lang="es-MX" sz="3400" b="1" dirty="0" smtClean="0"/>
              <a:t>¿Qué</a:t>
            </a:r>
            <a:endParaRPr lang="es-ES" sz="3400" b="1" dirty="0" smtClean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5102" y="2264688"/>
            <a:ext cx="5897258" cy="36125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664867" y="1469727"/>
            <a:ext cx="464343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E" b="1" dirty="0"/>
              <a:t>Proyectos </a:t>
            </a:r>
            <a:r>
              <a:rPr lang="es-PE" b="1" dirty="0" smtClean="0"/>
              <a:t>Viables </a:t>
            </a:r>
            <a:r>
              <a:rPr lang="es-PE" b="1" dirty="0"/>
              <a:t>por </a:t>
            </a:r>
            <a:r>
              <a:rPr lang="es-PE" b="1" dirty="0" smtClean="0"/>
              <a:t>Sector </a:t>
            </a:r>
          </a:p>
          <a:p>
            <a:pPr algn="ctr"/>
            <a:r>
              <a:rPr lang="es-PE" b="1" dirty="0" smtClean="0"/>
              <a:t>2001-2010</a:t>
            </a:r>
            <a:endParaRPr lang="es-PE" b="1" dirty="0"/>
          </a:p>
          <a:p>
            <a:pPr algn="ctr"/>
            <a:r>
              <a:rPr lang="es-PE" sz="1200" b="1" dirty="0" smtClean="0"/>
              <a:t>(%  respecto al monto de inversión )</a:t>
            </a:r>
            <a:endParaRPr lang="es-ES" sz="1200" b="1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894721" y="5949860"/>
            <a:ext cx="198964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PE" sz="800" dirty="0"/>
              <a:t>Fuente: Banco de Proyectos, </a:t>
            </a:r>
            <a:r>
              <a:rPr lang="es-PE" sz="800" dirty="0" smtClean="0"/>
              <a:t>DGPI-MEF</a:t>
            </a:r>
            <a:endParaRPr lang="es-PE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7318" y="2708920"/>
            <a:ext cx="7772400" cy="1362075"/>
          </a:xfrm>
        </p:spPr>
        <p:txBody>
          <a:bodyPr lIns="91440" tIns="45720" rIns="91440" bIns="45720" anchor="ctr"/>
          <a:lstStyle/>
          <a:p>
            <a:pPr eaLnBrk="1" hangingPunct="1">
              <a:defRPr/>
            </a:pPr>
            <a:r>
              <a:rPr lang="es-E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LAS ASOCIACIONES PUBLICO PRIVADAS (APP) </a:t>
            </a:r>
            <a:br>
              <a:rPr lang="es-E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es-E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PUBLIC – private PartnershipS</a:t>
            </a:r>
          </a:p>
        </p:txBody>
      </p:sp>
      <p:sp>
        <p:nvSpPr>
          <p:cNvPr id="9" name="8 Rectángulo"/>
          <p:cNvSpPr/>
          <p:nvPr/>
        </p:nvSpPr>
        <p:spPr bwMode="auto">
          <a:xfrm>
            <a:off x="214282" y="0"/>
            <a:ext cx="571504" cy="6858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>
              <a:buFontTx/>
              <a:buNone/>
            </a:pPr>
            <a:endParaRPr lang="es-ES" sz="1400" b="1" dirty="0" err="1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 idx="4294967295"/>
          </p:nvPr>
        </p:nvSpPr>
        <p:spPr>
          <a:xfrm>
            <a:off x="1476375" y="260350"/>
            <a:ext cx="7272089" cy="574675"/>
          </a:xfrm>
        </p:spPr>
        <p:txBody>
          <a:bodyPr/>
          <a:lstStyle/>
          <a:p>
            <a:r>
              <a:rPr lang="es-ES" sz="2400" dirty="0" smtClean="0">
                <a:solidFill>
                  <a:schemeClr val="bg1"/>
                </a:solidFill>
              </a:rPr>
              <a:t>El marco legal peruano establece que …</a:t>
            </a:r>
          </a:p>
        </p:txBody>
      </p:sp>
      <p:sp>
        <p:nvSpPr>
          <p:cNvPr id="50179" name="5 Marcador de número de diapositiva"/>
          <p:cNvSpPr txBox="1">
            <a:spLocks noGrp="1"/>
          </p:cNvSpPr>
          <p:nvPr/>
        </p:nvSpPr>
        <p:spPr bwMode="auto">
          <a:xfrm>
            <a:off x="4211638" y="6661150"/>
            <a:ext cx="4667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F8A6F7-038E-4EA1-8FD6-9C5469F8112D}" type="slidenum">
              <a:rPr lang="es-PE" sz="1000" b="1">
                <a:latin typeface="Arial" charset="0"/>
                <a:cs typeface="Arial" charset="0"/>
              </a:rPr>
              <a:pPr algn="r"/>
              <a:t>29</a:t>
            </a:fld>
            <a:endParaRPr lang="es-PE" sz="1000" b="1">
              <a:latin typeface="Arial" charset="0"/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576" y="1452676"/>
            <a:ext cx="7920879" cy="50006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742950" lvl="1" indent="-377825" algn="just" eaLnBrk="0" hangingPunct="0">
              <a:spcBef>
                <a:spcPct val="20000"/>
              </a:spcBef>
              <a:buClr>
                <a:srgbClr val="1F62B3"/>
              </a:buClr>
              <a:buFont typeface="Wingdings" pitchFamily="2" charset="2"/>
              <a:buChar char="Ø"/>
              <a:defRPr/>
            </a:pPr>
            <a:r>
              <a:rPr lang="es-PE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Las APP son modalidades de participación de la inversión privada que incorporan: experiencia, conocimientos, equipos, tecnología,</a:t>
            </a:r>
          </a:p>
          <a:p>
            <a:pPr marL="742950" lvl="1" indent="-377825" algn="just" eaLnBrk="0" hangingPunct="0">
              <a:spcBef>
                <a:spcPct val="20000"/>
              </a:spcBef>
              <a:buClr>
                <a:srgbClr val="1F62B3"/>
              </a:buClr>
              <a:buFont typeface="Wingdings" pitchFamily="2" charset="2"/>
              <a:buChar char="Ø"/>
              <a:defRPr/>
            </a:pPr>
            <a:endParaRPr lang="es-PE" sz="1500" dirty="0" smtClean="0">
              <a:solidFill>
                <a:schemeClr val="accent2">
                  <a:lumMod val="50000"/>
                </a:schemeClr>
              </a:solidFill>
              <a:cs typeface="Calibri" pitchFamily="34" charset="0"/>
            </a:endParaRPr>
          </a:p>
          <a:p>
            <a:pPr marL="742950" lvl="1" indent="-377825" algn="just" eaLnBrk="0" hangingPunct="0">
              <a:spcBef>
                <a:spcPct val="20000"/>
              </a:spcBef>
              <a:buClr>
                <a:srgbClr val="1F62B3"/>
              </a:buClr>
              <a:buFont typeface="Wingdings" pitchFamily="2" charset="2"/>
              <a:buChar char="Ø"/>
              <a:defRPr/>
            </a:pPr>
            <a:r>
              <a:rPr lang="es-PE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…distribuyendo riesgos y recursos, preferentemente privados</a:t>
            </a:r>
          </a:p>
          <a:p>
            <a:pPr marL="742950" lvl="1" indent="-377825" algn="just" eaLnBrk="0" hangingPunct="0">
              <a:spcBef>
                <a:spcPct val="20000"/>
              </a:spcBef>
              <a:buClr>
                <a:srgbClr val="1F62B3"/>
              </a:buClr>
              <a:buFont typeface="Wingdings" pitchFamily="2" charset="2"/>
              <a:buChar char="Ø"/>
              <a:defRPr/>
            </a:pPr>
            <a:endParaRPr lang="es-PE" sz="1500" dirty="0" smtClean="0">
              <a:solidFill>
                <a:schemeClr val="accent2">
                  <a:lumMod val="50000"/>
                </a:schemeClr>
              </a:solidFill>
              <a:cs typeface="Calibri" pitchFamily="34" charset="0"/>
            </a:endParaRPr>
          </a:p>
          <a:p>
            <a:pPr marL="742950" lvl="1" indent="-377825" algn="just" eaLnBrk="0" hangingPunct="0">
              <a:spcBef>
                <a:spcPct val="20000"/>
              </a:spcBef>
              <a:buClr>
                <a:srgbClr val="1F62B3"/>
              </a:buClr>
              <a:buFont typeface="Wingdings" pitchFamily="2" charset="2"/>
              <a:buChar char="Ø"/>
              <a:defRPr/>
            </a:pPr>
            <a:r>
              <a:rPr lang="es-PE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…para crear, desarrollar, mejorar, operar o mantener infraestructura pública o proveer servicios públicos. </a:t>
            </a:r>
          </a:p>
          <a:p>
            <a:pPr marL="261938" lvl="1" indent="-261938" algn="just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s-PE" sz="2500" dirty="0" smtClean="0">
              <a:ea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1 Título"/>
          <p:cNvSpPr>
            <a:spLocks noGrp="1"/>
          </p:cNvSpPr>
          <p:nvPr>
            <p:ph type="title"/>
          </p:nvPr>
        </p:nvSpPr>
        <p:spPr>
          <a:xfrm>
            <a:off x="1476375" y="260350"/>
            <a:ext cx="7210425" cy="574675"/>
          </a:xfrm>
        </p:spPr>
        <p:txBody>
          <a:bodyPr/>
          <a:lstStyle/>
          <a:p>
            <a:pPr eaLnBrk="1" hangingPunct="1"/>
            <a:r>
              <a:rPr lang="es-PE" sz="2400" dirty="0" smtClean="0"/>
              <a:t>En los últimos años, Perú se encuentra entre las economías de más rápido crecimiento …</a:t>
            </a:r>
          </a:p>
        </p:txBody>
      </p:sp>
      <p:sp>
        <p:nvSpPr>
          <p:cNvPr id="7171" name="3 Marcador de contenido"/>
          <p:cNvSpPr>
            <a:spLocks noGrp="1"/>
          </p:cNvSpPr>
          <p:nvPr>
            <p:ph sz="half" idx="2"/>
          </p:nvPr>
        </p:nvSpPr>
        <p:spPr>
          <a:xfrm>
            <a:off x="285750" y="1250950"/>
            <a:ext cx="8429625" cy="59372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1600" dirty="0">
                <a:ea typeface="Times New Roman" pitchFamily="18" charset="0"/>
                <a:cs typeface="Arial Narrow" pitchFamily="34" charset="0"/>
              </a:rPr>
              <a:t>PBI Mundial 2002-2010 </a:t>
            </a:r>
          </a:p>
          <a:p>
            <a:pPr>
              <a:defRPr/>
            </a:pPr>
            <a:r>
              <a:rPr lang="en-US" sz="1400" b="0" dirty="0">
                <a:ea typeface="Times New Roman" pitchFamily="18" charset="0"/>
                <a:cs typeface="Arial Narrow" pitchFamily="34" charset="0"/>
              </a:rPr>
              <a:t>(Var. % acumulada)</a:t>
            </a:r>
            <a:endParaRPr lang="en-US" sz="1400" dirty="0">
              <a:ea typeface="Times New Roman" pitchFamily="18" charset="0"/>
              <a:cs typeface="Arial Narrow" pitchFamily="34" charset="0"/>
            </a:endParaRPr>
          </a:p>
        </p:txBody>
      </p:sp>
      <p:sp>
        <p:nvSpPr>
          <p:cNvPr id="8" name="15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23850" y="6286500"/>
            <a:ext cx="5111750" cy="365125"/>
          </a:xfrm>
        </p:spPr>
        <p:txBody>
          <a:bodyPr/>
          <a:lstStyle/>
          <a:p>
            <a:pPr marL="228600" indent="-228600">
              <a:defRPr/>
            </a:pPr>
            <a:endParaRPr lang="en-US" dirty="0">
              <a:cs typeface="Arial" pitchFamily="34" charset="0"/>
            </a:endParaRPr>
          </a:p>
          <a:p>
            <a:pPr marL="228600" indent="-228600">
              <a:defRPr/>
            </a:pPr>
            <a:r>
              <a:rPr lang="en-US" sz="900" dirty="0" smtClean="0">
                <a:cs typeface="Arial" pitchFamily="34" charset="0"/>
              </a:rPr>
              <a:t>Fuente: FMI.</a:t>
            </a:r>
            <a:endParaRPr lang="en-US" sz="900" dirty="0">
              <a:cs typeface="Arial" pitchFamily="34" charset="0"/>
            </a:endParaRPr>
          </a:p>
        </p:txBody>
      </p:sp>
      <p:sp>
        <p:nvSpPr>
          <p:cNvPr id="12292" name="14 Marcador de número de diapositiva"/>
          <p:cNvSpPr txBox="1">
            <a:spLocks/>
          </p:cNvSpPr>
          <p:nvPr/>
        </p:nvSpPr>
        <p:spPr bwMode="auto">
          <a:xfrm>
            <a:off x="4211638" y="6661150"/>
            <a:ext cx="4667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9CFCD9B-1EDC-482B-A410-36ACB0CBB368}" type="slidenum">
              <a:rPr lang="es-PE" sz="1000" b="1">
                <a:latin typeface="Arial" charset="0"/>
                <a:cs typeface="Arial" charset="0"/>
              </a:rPr>
              <a:pPr algn="r"/>
              <a:t>3</a:t>
            </a:fld>
            <a:endParaRPr lang="es-PE" sz="1000" b="1" dirty="0">
              <a:latin typeface="Arial" charset="0"/>
              <a:cs typeface="Arial" charset="0"/>
            </a:endParaRP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900238"/>
            <a:ext cx="86169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Elipse"/>
          <p:cNvSpPr/>
          <p:nvPr/>
        </p:nvSpPr>
        <p:spPr>
          <a:xfrm>
            <a:off x="900113" y="2276475"/>
            <a:ext cx="792162" cy="216058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 idx="4294967295"/>
          </p:nvPr>
        </p:nvSpPr>
        <p:spPr>
          <a:xfrm>
            <a:off x="1476375" y="260350"/>
            <a:ext cx="7272089" cy="574675"/>
          </a:xfrm>
        </p:spPr>
        <p:txBody>
          <a:bodyPr/>
          <a:lstStyle/>
          <a:p>
            <a:r>
              <a:rPr lang="es-ES" sz="2400" dirty="0" smtClean="0">
                <a:solidFill>
                  <a:schemeClr val="bg1"/>
                </a:solidFill>
              </a:rPr>
              <a:t>El marco legal peruano establece que …</a:t>
            </a:r>
          </a:p>
        </p:txBody>
      </p:sp>
      <p:sp>
        <p:nvSpPr>
          <p:cNvPr id="50179" name="5 Marcador de número de diapositiva"/>
          <p:cNvSpPr txBox="1">
            <a:spLocks noGrp="1"/>
          </p:cNvSpPr>
          <p:nvPr/>
        </p:nvSpPr>
        <p:spPr bwMode="auto">
          <a:xfrm>
            <a:off x="4211638" y="6661150"/>
            <a:ext cx="4667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F8A6F7-038E-4EA1-8FD6-9C5469F8112D}" type="slidenum">
              <a:rPr lang="es-PE" sz="1000" b="1">
                <a:latin typeface="Arial" charset="0"/>
                <a:cs typeface="Arial" charset="0"/>
              </a:rPr>
              <a:pPr algn="r"/>
              <a:t>30</a:t>
            </a:fld>
            <a:endParaRPr lang="es-PE" sz="1000" b="1">
              <a:latin typeface="Arial" charset="0"/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576" y="1308660"/>
            <a:ext cx="7920879" cy="50006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742950" lvl="1" indent="-377825" algn="just" defTabSz="958850" eaLnBrk="0" hangingPunct="0">
              <a:lnSpc>
                <a:spcPts val="2800"/>
              </a:lnSpc>
              <a:spcBef>
                <a:spcPct val="20000"/>
              </a:spcBef>
              <a:buClr>
                <a:srgbClr val="1F62B3"/>
              </a:buClr>
              <a:buFont typeface="Wingdings" pitchFamily="2" charset="2"/>
              <a:buChar char="Ø"/>
              <a:tabLst>
                <a:tab pos="623888" algn="l"/>
              </a:tabLst>
              <a:defRPr/>
            </a:pPr>
            <a:r>
              <a:rPr lang="de-DE" altLang="zh-TW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Pueden generarse por: </a:t>
            </a:r>
          </a:p>
          <a:p>
            <a:pPr lvl="1" indent="-457200" algn="just" defTabSz="958850">
              <a:lnSpc>
                <a:spcPts val="1000"/>
              </a:lnSpc>
              <a:buFont typeface="Wingdings" pitchFamily="2" charset="2"/>
              <a:buChar char="Ø"/>
              <a:tabLst>
                <a:tab pos="623888" algn="l"/>
              </a:tabLst>
              <a:defRPr/>
            </a:pPr>
            <a:endParaRPr lang="de-DE" altLang="zh-TW" sz="1800" dirty="0" smtClean="0">
              <a:latin typeface="Tahoma" pitchFamily="34" charset="0"/>
              <a:ea typeface="PMingLiU" pitchFamily="18" charset="-120"/>
            </a:endParaRPr>
          </a:p>
          <a:p>
            <a:pPr marL="1706563" lvl="6" indent="-547688" algn="just" defTabSz="958850">
              <a:buFont typeface="+mj-lt"/>
              <a:buAutoNum type="romanLcPeriod"/>
              <a:tabLst>
                <a:tab pos="623888" algn="l"/>
              </a:tabLst>
              <a:defRPr/>
            </a:pPr>
            <a:r>
              <a:rPr lang="de-DE" altLang="zh-TW" sz="24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Iniciativa Estatal o</a:t>
            </a:r>
          </a:p>
          <a:p>
            <a:pPr marL="1706563" lvl="6" indent="-547688" algn="just" defTabSz="958850">
              <a:buFont typeface="+mj-lt"/>
              <a:buAutoNum type="romanLcPeriod"/>
              <a:tabLst>
                <a:tab pos="623888" algn="l"/>
              </a:tabLst>
              <a:defRPr/>
            </a:pPr>
            <a:r>
              <a:rPr lang="es-ES" altLang="zh-TW" sz="24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Iniciativa Privada</a:t>
            </a:r>
            <a:r>
              <a:rPr lang="es-ES" sz="2400" dirty="0" smtClean="0"/>
              <a:t>	</a:t>
            </a:r>
            <a:r>
              <a:rPr lang="es-ES" dirty="0" smtClean="0"/>
              <a:t>	</a:t>
            </a:r>
          </a:p>
          <a:p>
            <a:pPr marL="742950" lvl="1" indent="-377825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1F62B3"/>
              </a:buClr>
              <a:buFont typeface="Wingdings" pitchFamily="2" charset="2"/>
              <a:buChar char="Ø"/>
              <a:defRPr/>
            </a:pPr>
            <a:endParaRPr lang="es-PE" sz="1500" dirty="0" smtClean="0">
              <a:solidFill>
                <a:schemeClr val="accent2">
                  <a:lumMod val="50000"/>
                </a:schemeClr>
              </a:solidFill>
              <a:cs typeface="Calibri" pitchFamily="34" charset="0"/>
            </a:endParaRPr>
          </a:p>
          <a:p>
            <a:pPr marL="742950" lvl="1" indent="-377825" algn="just" defTabSz="958850" eaLnBrk="0" hangingPunct="0">
              <a:spcBef>
                <a:spcPct val="20000"/>
              </a:spcBef>
              <a:buClr>
                <a:srgbClr val="1F62B3"/>
              </a:buClr>
              <a:buFont typeface="Wingdings" pitchFamily="2" charset="2"/>
              <a:buChar char="Ø"/>
              <a:tabLst>
                <a:tab pos="623888" algn="l"/>
              </a:tabLst>
              <a:defRPr/>
            </a:pPr>
            <a:r>
              <a:rPr lang="de-DE" altLang="de-DE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Están reguladas por la Ley de Asociaciones Público-Privadas (D.L. </a:t>
            </a:r>
            <a:r>
              <a:rPr lang="de-DE" altLang="de-DE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1012 de mayo de 2008) </a:t>
            </a:r>
            <a:r>
              <a:rPr lang="de-DE" altLang="de-DE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y su </a:t>
            </a:r>
            <a:r>
              <a:rPr lang="de-DE" altLang="de-DE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Reglamento (D.S. 146</a:t>
            </a:r>
            <a:r>
              <a:rPr lang="en-US" altLang="de-DE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-2008</a:t>
            </a:r>
            <a:r>
              <a:rPr lang="de-DE" altLang="de-DE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)</a:t>
            </a:r>
          </a:p>
          <a:p>
            <a:pPr marL="742950" lvl="1" indent="-377825" algn="just" defTabSz="958850" eaLnBrk="0" hangingPunct="0">
              <a:spcBef>
                <a:spcPct val="20000"/>
              </a:spcBef>
              <a:buClr>
                <a:srgbClr val="1F62B3"/>
              </a:buClr>
              <a:buFont typeface="Wingdings" pitchFamily="2" charset="2"/>
              <a:buChar char="Ø"/>
              <a:tabLst>
                <a:tab pos="623888" algn="l"/>
              </a:tabLst>
              <a:defRPr/>
            </a:pPr>
            <a:endParaRPr lang="de-DE" altLang="de-DE" sz="1500" dirty="0" smtClean="0">
              <a:solidFill>
                <a:schemeClr val="accent2">
                  <a:lumMod val="50000"/>
                </a:schemeClr>
              </a:solidFill>
              <a:cs typeface="Calibri" pitchFamily="34" charset="0"/>
            </a:endParaRPr>
          </a:p>
          <a:p>
            <a:pPr marL="742950" lvl="1" indent="-377825" algn="just" defTabSz="958850" eaLnBrk="0" hangingPunct="0">
              <a:spcBef>
                <a:spcPct val="20000"/>
              </a:spcBef>
              <a:buClr>
                <a:srgbClr val="1F62B3"/>
              </a:buClr>
              <a:buFont typeface="Wingdings" pitchFamily="2" charset="2"/>
              <a:buChar char="Ø"/>
              <a:tabLst>
                <a:tab pos="623888" algn="l"/>
              </a:tabLst>
              <a:defRPr/>
            </a:pPr>
            <a:r>
              <a:rPr lang="de-DE" altLang="de-DE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Supletoriamente se aplican:</a:t>
            </a:r>
          </a:p>
          <a:p>
            <a:pPr marL="1200150" lvl="2" indent="-377825" algn="just" defTabSz="958850" eaLnBrk="0" hangingPunct="0">
              <a:spcBef>
                <a:spcPct val="20000"/>
              </a:spcBef>
              <a:buClr>
                <a:srgbClr val="1F62B3"/>
              </a:buClr>
              <a:buFontTx/>
              <a:buChar char="-"/>
              <a:tabLst>
                <a:tab pos="623888" algn="l"/>
              </a:tabLst>
              <a:defRPr/>
            </a:pPr>
            <a:r>
              <a:rPr lang="de-DE" altLang="de-DE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Texto Unico Ordenado de Leyes que regulan la entrega en concesión de infraestructura y servicios públicos</a:t>
            </a:r>
          </a:p>
          <a:p>
            <a:pPr marL="1200150" lvl="2" indent="-377825" algn="just" defTabSz="958850" eaLnBrk="0" hangingPunct="0">
              <a:spcBef>
                <a:spcPct val="20000"/>
              </a:spcBef>
              <a:buClr>
                <a:srgbClr val="1F62B3"/>
              </a:buClr>
              <a:buFontTx/>
              <a:buChar char="-"/>
              <a:tabLst>
                <a:tab pos="623888" algn="l"/>
              </a:tabLst>
              <a:defRPr/>
            </a:pPr>
            <a:r>
              <a:rPr lang="de-DE" altLang="de-DE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Ley Marco de Promoci</a:t>
            </a:r>
            <a:r>
              <a:rPr lang="es-PE" altLang="de-DE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ón de la Inversión Descentralizada y su Reglamento</a:t>
            </a:r>
            <a:endParaRPr lang="de-DE" altLang="de-DE" dirty="0" smtClean="0">
              <a:solidFill>
                <a:schemeClr val="accent2">
                  <a:lumMod val="50000"/>
                </a:schemeClr>
              </a:solidFill>
              <a:cs typeface="Calibri" pitchFamily="34" charset="0"/>
            </a:endParaRPr>
          </a:p>
          <a:p>
            <a:pPr lvl="1" indent="-457200" algn="just" defTabSz="958850">
              <a:lnSpc>
                <a:spcPts val="2800"/>
              </a:lnSpc>
              <a:buFont typeface="Wingdings" pitchFamily="2" charset="2"/>
              <a:buChar char="Ø"/>
              <a:tabLst>
                <a:tab pos="623888" algn="l"/>
              </a:tabLst>
              <a:defRPr/>
            </a:pPr>
            <a:endParaRPr lang="de-DE" altLang="zh-TW" sz="1800" u="sng" dirty="0" smtClean="0">
              <a:latin typeface="Tahoma" pitchFamily="34" charset="0"/>
              <a:ea typeface="PMingLiU" pitchFamily="18" charset="-120"/>
            </a:endParaRPr>
          </a:p>
          <a:p>
            <a:pPr marL="261938" lvl="1" indent="-261938" algn="just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s-PE" dirty="0" smtClean="0">
              <a:ea typeface="PMingLiU" pitchFamily="18" charset="-120"/>
            </a:endParaRPr>
          </a:p>
          <a:p>
            <a:pPr marL="363538" indent="-363538" algn="just">
              <a:buFont typeface="Wingdings" pitchFamily="2" charset="2"/>
              <a:buChar char="ü"/>
              <a:tabLst>
                <a:tab pos="892175" algn="l"/>
              </a:tabLst>
              <a:defRPr/>
            </a:pPr>
            <a:endParaRPr lang="es-ES" sz="23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 idx="4294967295"/>
          </p:nvPr>
        </p:nvSpPr>
        <p:spPr>
          <a:xfrm>
            <a:off x="1476375" y="260350"/>
            <a:ext cx="7272089" cy="574675"/>
          </a:xfrm>
        </p:spPr>
        <p:txBody>
          <a:bodyPr/>
          <a:lstStyle/>
          <a:p>
            <a:r>
              <a:rPr lang="es-ES" sz="2400" dirty="0" smtClean="0">
                <a:solidFill>
                  <a:schemeClr val="bg1"/>
                </a:solidFill>
              </a:rPr>
              <a:t>… abarcando un conjunto de infraestructura y servicios públicos como</a:t>
            </a:r>
          </a:p>
        </p:txBody>
      </p:sp>
      <p:sp>
        <p:nvSpPr>
          <p:cNvPr id="50179" name="5 Marcador de número de diapositiva"/>
          <p:cNvSpPr txBox="1">
            <a:spLocks noGrp="1"/>
          </p:cNvSpPr>
          <p:nvPr/>
        </p:nvSpPr>
        <p:spPr bwMode="auto">
          <a:xfrm>
            <a:off x="4211638" y="6661150"/>
            <a:ext cx="4667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F8A6F7-038E-4EA1-8FD6-9C5469F8112D}" type="slidenum">
              <a:rPr lang="es-PE" sz="1000" b="1">
                <a:latin typeface="Arial" charset="0"/>
                <a:cs typeface="Arial" charset="0"/>
              </a:rPr>
              <a:pPr algn="r"/>
              <a:t>31</a:t>
            </a:fld>
            <a:endParaRPr lang="es-PE" sz="1000" b="1" dirty="0">
              <a:latin typeface="Arial" charset="0"/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576" y="1308660"/>
            <a:ext cx="7920879" cy="50006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742950" lvl="1" indent="-377825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1F62B3"/>
              </a:buClr>
              <a:buFont typeface="Wingdings" pitchFamily="2" charset="2"/>
              <a:buChar char="Ø"/>
              <a:defRPr/>
            </a:pPr>
            <a:r>
              <a:rPr lang="es-PE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Las APP pueden comprender:</a:t>
            </a:r>
          </a:p>
          <a:p>
            <a:pPr marL="261938" lvl="1" indent="-261938" algn="just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s-PE" dirty="0" smtClean="0">
              <a:ea typeface="PMingLiU" pitchFamily="18" charset="-120"/>
            </a:endParaRPr>
          </a:p>
          <a:p>
            <a:pPr marL="822325" lvl="1" indent="-457200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1F62B3"/>
              </a:buClr>
              <a:buFont typeface="+mj-lt"/>
              <a:buAutoNum type="arabicPeriod"/>
              <a:defRPr/>
            </a:pPr>
            <a:r>
              <a:rPr lang="es-PE" sz="23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Infraestructura de transporte: Redes viales, aeropuertos, puertos y similares.</a:t>
            </a:r>
          </a:p>
          <a:p>
            <a:pPr marL="822325" lvl="1" indent="-457200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1F62B3"/>
              </a:buClr>
              <a:buFont typeface="+mj-lt"/>
              <a:buAutoNum type="arabicPeriod"/>
              <a:defRPr/>
            </a:pPr>
            <a:endParaRPr lang="es-PE" sz="2300" dirty="0" smtClean="0">
              <a:solidFill>
                <a:schemeClr val="accent2">
                  <a:lumMod val="50000"/>
                </a:schemeClr>
              </a:solidFill>
              <a:cs typeface="Calibri" pitchFamily="34" charset="0"/>
            </a:endParaRPr>
          </a:p>
          <a:p>
            <a:pPr marL="822325" lvl="1" indent="-457200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1F62B3"/>
              </a:buClr>
              <a:buFont typeface="+mj-lt"/>
              <a:buAutoNum type="arabicPeriod"/>
              <a:defRPr/>
            </a:pPr>
            <a:r>
              <a:rPr lang="es-PE" sz="23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Obras de servicios públicos: Telecomunicaciones, obras de energía y alumbrado, de agua y saneamiento</a:t>
            </a:r>
          </a:p>
          <a:p>
            <a:pPr marL="822325" lvl="1" indent="-457200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1F62B3"/>
              </a:buClr>
              <a:buFont typeface="+mj-lt"/>
              <a:buAutoNum type="arabicPeriod"/>
              <a:defRPr/>
            </a:pPr>
            <a:endParaRPr lang="es-PE" sz="2300" dirty="0" smtClean="0">
              <a:solidFill>
                <a:schemeClr val="accent2">
                  <a:lumMod val="50000"/>
                </a:schemeClr>
              </a:solidFill>
              <a:cs typeface="Calibri" pitchFamily="34" charset="0"/>
            </a:endParaRPr>
          </a:p>
          <a:p>
            <a:pPr marL="822325" lvl="1" indent="-457200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1F62B3"/>
              </a:buClr>
              <a:buFont typeface="+mj-lt"/>
              <a:buAutoNum type="arabicPeriod"/>
              <a:defRPr/>
            </a:pPr>
            <a:r>
              <a:rPr lang="es-PE" sz="23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Obras de interés social: infraestructura turística, infraestructura de tratamiento y procesamiento de desechos, infraestructura urbana y de recreación, la infraestructura penitenciaría, de salud y de educación.</a:t>
            </a:r>
          </a:p>
          <a:p>
            <a:pPr marL="363538" indent="-363538" algn="just">
              <a:buFont typeface="Wingdings" pitchFamily="2" charset="2"/>
              <a:buChar char="ü"/>
              <a:tabLst>
                <a:tab pos="892175" algn="l"/>
              </a:tabLst>
              <a:defRPr/>
            </a:pPr>
            <a:endParaRPr lang="es-ES" sz="23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 idx="4294967295"/>
          </p:nvPr>
        </p:nvSpPr>
        <p:spPr>
          <a:xfrm>
            <a:off x="1476375" y="260350"/>
            <a:ext cx="7272089" cy="574675"/>
          </a:xfrm>
        </p:spPr>
        <p:txBody>
          <a:bodyPr/>
          <a:lstStyle/>
          <a:p>
            <a:r>
              <a:rPr lang="es-ES" sz="2400" dirty="0" smtClean="0">
                <a:solidFill>
                  <a:schemeClr val="bg1"/>
                </a:solidFill>
              </a:rPr>
              <a:t>… y bajo diversas modalidades de asociación</a:t>
            </a:r>
          </a:p>
        </p:txBody>
      </p:sp>
      <p:sp>
        <p:nvSpPr>
          <p:cNvPr id="50179" name="5 Marcador de número de diapositiva"/>
          <p:cNvSpPr txBox="1">
            <a:spLocks noGrp="1"/>
          </p:cNvSpPr>
          <p:nvPr/>
        </p:nvSpPr>
        <p:spPr bwMode="auto">
          <a:xfrm>
            <a:off x="4211638" y="6661150"/>
            <a:ext cx="4667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F8A6F7-038E-4EA1-8FD6-9C5469F8112D}" type="slidenum">
              <a:rPr lang="es-PE" sz="1000" b="1">
                <a:latin typeface="Arial" charset="0"/>
                <a:cs typeface="Arial" charset="0"/>
              </a:rPr>
              <a:pPr algn="r"/>
              <a:t>32</a:t>
            </a:fld>
            <a:endParaRPr lang="es-PE" sz="1000" b="1" dirty="0">
              <a:latin typeface="Arial" charset="0"/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576" y="1308660"/>
            <a:ext cx="7920879" cy="50006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742950" lvl="1" indent="-377825" algn="just" defTabSz="958850" eaLnBrk="0" hangingPunct="0">
              <a:spcBef>
                <a:spcPct val="20000"/>
              </a:spcBef>
              <a:buClr>
                <a:srgbClr val="1F62B3"/>
              </a:buClr>
              <a:buFont typeface="Wingdings" pitchFamily="2" charset="2"/>
              <a:buChar char="Ø"/>
              <a:defRPr/>
            </a:pPr>
            <a:r>
              <a:rPr lang="es-ES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Las APP pueden llevarse a cabo bajo diversas modalidades como:</a:t>
            </a:r>
          </a:p>
          <a:p>
            <a:pPr marL="449263" lvl="1" indent="-274638" algn="just" defTabSz="958850"/>
            <a:endParaRPr lang="es-ES" sz="2800" dirty="0" smtClean="0">
              <a:latin typeface="Tahoma" pitchFamily="34" charset="0"/>
            </a:endParaRPr>
          </a:p>
          <a:p>
            <a:pPr marL="449263" lvl="1" indent="-274638" algn="just" defTabSz="958850"/>
            <a:endParaRPr lang="es-ES" sz="2400" dirty="0" smtClean="0">
              <a:latin typeface="Tahoma" pitchFamily="34" charset="0"/>
              <a:cs typeface="Tahoma" pitchFamily="34" charset="0"/>
            </a:endParaRPr>
          </a:p>
          <a:p>
            <a:pPr marL="449263" lvl="1" indent="-274638" algn="just" defTabSz="958850"/>
            <a:endParaRPr lang="es-ES" sz="2400" dirty="0" smtClean="0">
              <a:latin typeface="Tahoma" pitchFamily="34" charset="0"/>
              <a:cs typeface="Tahoma" pitchFamily="34" charset="0"/>
            </a:endParaRPr>
          </a:p>
          <a:p>
            <a:pPr marL="742950" lvl="1" indent="-377825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1F62B3"/>
              </a:buClr>
              <a:buFont typeface="Wingdings" pitchFamily="2" charset="2"/>
              <a:buChar char="Ø"/>
              <a:defRPr/>
            </a:pPr>
            <a:endParaRPr lang="es-PE" sz="2500" dirty="0" smtClean="0">
              <a:solidFill>
                <a:schemeClr val="accent2">
                  <a:lumMod val="50000"/>
                </a:schemeClr>
              </a:solidFill>
              <a:cs typeface="Calibri" pitchFamily="34" charset="0"/>
            </a:endParaRPr>
          </a:p>
          <a:p>
            <a:pPr marL="261938" lvl="1" indent="-261938" algn="just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s-PE" dirty="0" smtClean="0">
              <a:ea typeface="PMingLiU" pitchFamily="18" charset="-120"/>
            </a:endParaRPr>
          </a:p>
          <a:p>
            <a:pPr marL="363538" indent="-363538" algn="just">
              <a:buFont typeface="Wingdings" pitchFamily="2" charset="2"/>
              <a:buChar char="ü"/>
              <a:tabLst>
                <a:tab pos="892175" algn="l"/>
              </a:tabLst>
              <a:defRPr/>
            </a:pPr>
            <a:endParaRPr lang="es-ES" sz="2300" dirty="0">
              <a:cs typeface="Arial" pitchFamily="34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1979712" y="2708920"/>
            <a:ext cx="2736304" cy="1080120"/>
            <a:chOff x="-341322" y="53498"/>
            <a:chExt cx="1894051" cy="1059821"/>
          </a:xfrm>
        </p:grpSpPr>
        <p:sp>
          <p:nvSpPr>
            <p:cNvPr id="16" name="15 Rectángulo redondeado"/>
            <p:cNvSpPr/>
            <p:nvPr/>
          </p:nvSpPr>
          <p:spPr>
            <a:xfrm>
              <a:off x="-341322" y="53498"/>
              <a:ext cx="1894051" cy="1059821"/>
            </a:xfrm>
            <a:prstGeom prst="roundRect">
              <a:avLst/>
            </a:prstGeom>
            <a:solidFill>
              <a:srgbClr val="CC3300"/>
            </a:solidFill>
            <a:ln>
              <a:solidFill>
                <a:schemeClr val="accent3">
                  <a:lumMod val="85000"/>
                </a:schemeClr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-274933" y="105234"/>
              <a:ext cx="1790579" cy="9563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b="1" kern="12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Concesión</a:t>
              </a:r>
              <a:endParaRPr lang="es-ES" sz="1800" b="1" kern="1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1979712" y="4457411"/>
            <a:ext cx="2664296" cy="1059821"/>
            <a:chOff x="0" y="2279124"/>
            <a:chExt cx="1873375" cy="1059821"/>
          </a:xfrm>
        </p:grpSpPr>
        <p:sp>
          <p:nvSpPr>
            <p:cNvPr id="12" name="11 Rectángulo redondeado"/>
            <p:cNvSpPr/>
            <p:nvPr/>
          </p:nvSpPr>
          <p:spPr>
            <a:xfrm>
              <a:off x="0" y="2279124"/>
              <a:ext cx="1873375" cy="1059821"/>
            </a:xfrm>
            <a:prstGeom prst="roundRect">
              <a:avLst/>
            </a:prstGeom>
            <a:solidFill>
              <a:srgbClr val="CC3300"/>
            </a:solidFill>
            <a:ln>
              <a:solidFill>
                <a:schemeClr val="accent3">
                  <a:lumMod val="85000"/>
                </a:schemeClr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51736" y="2330860"/>
              <a:ext cx="1769903" cy="9563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b="1" kern="12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Contrato de Gerencia</a:t>
              </a:r>
              <a:endParaRPr lang="es-ES" sz="1800" b="1" kern="1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5220072" y="4437112"/>
            <a:ext cx="2592288" cy="1059821"/>
            <a:chOff x="0" y="3342845"/>
            <a:chExt cx="1873375" cy="1059821"/>
          </a:xfrm>
        </p:grpSpPr>
        <p:sp>
          <p:nvSpPr>
            <p:cNvPr id="10" name="9 Rectángulo redondeado"/>
            <p:cNvSpPr/>
            <p:nvPr/>
          </p:nvSpPr>
          <p:spPr>
            <a:xfrm>
              <a:off x="0" y="3342845"/>
              <a:ext cx="1873375" cy="1059821"/>
            </a:xfrm>
            <a:prstGeom prst="roundRect">
              <a:avLst/>
            </a:prstGeom>
            <a:solidFill>
              <a:srgbClr val="CC3300"/>
            </a:solidFill>
            <a:ln>
              <a:solidFill>
                <a:schemeClr val="accent3">
                  <a:lumMod val="85000"/>
                </a:schemeClr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51736" y="3394581"/>
              <a:ext cx="1769903" cy="9563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800" b="1" kern="12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Joint Ventures</a:t>
              </a:r>
              <a:endParaRPr lang="es-ES" sz="1800" b="1" kern="1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5220072" y="2758832"/>
            <a:ext cx="2448272" cy="1063826"/>
            <a:chOff x="0" y="1162306"/>
            <a:chExt cx="1909644" cy="1063826"/>
          </a:xfrm>
        </p:grpSpPr>
        <p:sp>
          <p:nvSpPr>
            <p:cNvPr id="19" name="18 Rectángulo redondeado"/>
            <p:cNvSpPr/>
            <p:nvPr/>
          </p:nvSpPr>
          <p:spPr>
            <a:xfrm>
              <a:off x="0" y="1166311"/>
              <a:ext cx="1909644" cy="1059821"/>
            </a:xfrm>
            <a:prstGeom prst="roundRect">
              <a:avLst/>
            </a:prstGeom>
            <a:solidFill>
              <a:srgbClr val="CC3300"/>
            </a:solidFill>
            <a:ln>
              <a:solidFill>
                <a:schemeClr val="accent3">
                  <a:lumMod val="85000"/>
                </a:schemeClr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19 Rectángulo"/>
            <p:cNvSpPr/>
            <p:nvPr/>
          </p:nvSpPr>
          <p:spPr>
            <a:xfrm>
              <a:off x="18718" y="1162306"/>
              <a:ext cx="1806172" cy="9563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b="1" kern="12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Asociación en Participación</a:t>
              </a:r>
              <a:endParaRPr lang="es-ES" sz="1800" b="1" kern="1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 idx="4294967295"/>
          </p:nvPr>
        </p:nvSpPr>
        <p:spPr>
          <a:xfrm>
            <a:off x="1476375" y="260350"/>
            <a:ext cx="7272089" cy="574675"/>
          </a:xfrm>
        </p:spPr>
        <p:txBody>
          <a:bodyPr/>
          <a:lstStyle/>
          <a:p>
            <a:r>
              <a:rPr lang="es-ES" sz="2400" dirty="0" smtClean="0">
                <a:solidFill>
                  <a:schemeClr val="bg1"/>
                </a:solidFill>
              </a:rPr>
              <a:t>De acuerdo a la capacidad para auto financiarse, se clasifican como:</a:t>
            </a:r>
          </a:p>
        </p:txBody>
      </p:sp>
      <p:sp>
        <p:nvSpPr>
          <p:cNvPr id="50179" name="5 Marcador de número de diapositiva"/>
          <p:cNvSpPr txBox="1">
            <a:spLocks noGrp="1"/>
          </p:cNvSpPr>
          <p:nvPr/>
        </p:nvSpPr>
        <p:spPr bwMode="auto">
          <a:xfrm>
            <a:off x="4211638" y="6661150"/>
            <a:ext cx="4667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F8A6F7-038E-4EA1-8FD6-9C5469F8112D}" type="slidenum">
              <a:rPr lang="es-PE" sz="1000" b="1">
                <a:latin typeface="Arial" charset="0"/>
                <a:cs typeface="Arial" charset="0"/>
              </a:rPr>
              <a:pPr algn="r"/>
              <a:t>33</a:t>
            </a:fld>
            <a:endParaRPr lang="es-PE" sz="1000" b="1" dirty="0">
              <a:latin typeface="Arial" charset="0"/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576" y="1142984"/>
            <a:ext cx="8043081" cy="509432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261938" lvl="1" indent="-261938" algn="just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s-ES_tradnl" dirty="0" smtClean="0">
              <a:solidFill>
                <a:srgbClr val="FF0000"/>
              </a:solidFill>
              <a:latin typeface="+mn-lt"/>
              <a:ea typeface="PMingLiU" pitchFamily="18" charset="-120"/>
            </a:endParaRPr>
          </a:p>
          <a:p>
            <a:pPr marL="742950" lvl="1" indent="-377825" algn="just" defTabSz="958850" eaLnBrk="0" hangingPunct="0">
              <a:spcBef>
                <a:spcPct val="20000"/>
              </a:spcBef>
              <a:buClr>
                <a:srgbClr val="1F62B3"/>
              </a:buClr>
              <a:buFont typeface="Wingdings" pitchFamily="2" charset="2"/>
              <a:buChar char="Ø"/>
              <a:defRPr/>
            </a:pPr>
            <a:r>
              <a:rPr lang="es-ES_tradnl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Clasificación de </a:t>
            </a:r>
            <a:r>
              <a:rPr lang="es-ES_tradnl" sz="2500" dirty="0" err="1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APPs</a:t>
            </a:r>
            <a:r>
              <a:rPr lang="es-ES_tradnl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:</a:t>
            </a:r>
          </a:p>
          <a:p>
            <a:pPr marL="742950" lvl="1" indent="-377825" algn="just" defTabSz="958850" eaLnBrk="0" hangingPunct="0">
              <a:spcBef>
                <a:spcPct val="20000"/>
              </a:spcBef>
              <a:buClr>
                <a:srgbClr val="1F62B3"/>
              </a:buClr>
              <a:defRPr/>
            </a:pPr>
            <a:r>
              <a:rPr lang="es-ES_tradnl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	1. </a:t>
            </a:r>
            <a:r>
              <a:rPr lang="es-ES_tradnl" sz="2500" dirty="0" err="1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Autosostenibles</a:t>
            </a:r>
            <a:r>
              <a:rPr lang="es-ES_tradnl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 </a:t>
            </a:r>
          </a:p>
          <a:p>
            <a:pPr marL="742950" lvl="1" indent="-377825" algn="just" defTabSz="958850" eaLnBrk="0" hangingPunct="0">
              <a:spcBef>
                <a:spcPct val="20000"/>
              </a:spcBef>
              <a:buClr>
                <a:srgbClr val="1F62B3"/>
              </a:buClr>
              <a:defRPr/>
            </a:pPr>
            <a:r>
              <a:rPr lang="es-ES_tradnl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	2. Cofinanciadas </a:t>
            </a:r>
          </a:p>
          <a:p>
            <a:pPr marL="742950" lvl="1" indent="-377825" algn="just" defTabSz="958850" eaLnBrk="0" hangingPunct="0">
              <a:spcBef>
                <a:spcPct val="20000"/>
              </a:spcBef>
              <a:buClr>
                <a:srgbClr val="1F62B3"/>
              </a:buClr>
              <a:buFont typeface="Wingdings" pitchFamily="2" charset="2"/>
              <a:buChar char="Ø"/>
              <a:defRPr/>
            </a:pPr>
            <a:endParaRPr lang="es-ES_tradnl" sz="1500" dirty="0" smtClean="0">
              <a:solidFill>
                <a:schemeClr val="accent2">
                  <a:lumMod val="50000"/>
                </a:schemeClr>
              </a:solidFill>
              <a:cs typeface="Calibri" pitchFamily="34" charset="0"/>
            </a:endParaRPr>
          </a:p>
          <a:p>
            <a:pPr marL="742950" lvl="1" indent="-377825" algn="just" defTabSz="958850" eaLnBrk="0" hangingPunct="0">
              <a:spcBef>
                <a:spcPct val="20000"/>
              </a:spcBef>
              <a:buClr>
                <a:srgbClr val="1F62B3"/>
              </a:buClr>
              <a:buFont typeface="Wingdings" pitchFamily="2" charset="2"/>
              <a:buChar char="Ø"/>
              <a:defRPr/>
            </a:pPr>
            <a:r>
              <a:rPr lang="es-ES_tradnl" sz="2500" dirty="0" err="1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APPs</a:t>
            </a:r>
            <a:r>
              <a:rPr lang="es-ES_tradnl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 </a:t>
            </a:r>
            <a:r>
              <a:rPr lang="es-ES_tradnl" sz="2500" dirty="0" err="1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autosostenibles</a:t>
            </a:r>
            <a:r>
              <a:rPr lang="es-ES_tradnl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 </a:t>
            </a:r>
          </a:p>
          <a:p>
            <a:pPr marL="742950" lvl="1" indent="-377825" algn="just" defTabSz="958850" eaLnBrk="0" hangingPunct="0">
              <a:spcBef>
                <a:spcPct val="20000"/>
              </a:spcBef>
              <a:buClr>
                <a:srgbClr val="1F62B3"/>
              </a:buClr>
              <a:defRPr/>
            </a:pPr>
            <a:r>
              <a:rPr lang="es-ES_tradnl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	No demandan recursos ni garantías del Estado (financieras o no financieras), o las demandan mínimamente</a:t>
            </a:r>
            <a:r>
              <a:rPr lang="es-ES_tradnl" sz="2500" baseline="300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1</a:t>
            </a:r>
            <a:r>
              <a:rPr lang="es-ES_tradnl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. No son evaluadas en el Sistema Nacional de Inversión Pública. </a:t>
            </a:r>
          </a:p>
          <a:p>
            <a:pPr marL="990600" lvl="1" indent="-990600" algn="just">
              <a:buFont typeface="Wingdings" pitchFamily="2" charset="2"/>
              <a:buChar char="ü"/>
              <a:defRPr/>
            </a:pPr>
            <a:endParaRPr lang="es-ES_tradnl" dirty="0" smtClean="0">
              <a:solidFill>
                <a:srgbClr val="FF0000"/>
              </a:solidFill>
              <a:latin typeface="+mn-lt"/>
              <a:ea typeface="PMingLiU" pitchFamily="18" charset="-120"/>
            </a:endParaRPr>
          </a:p>
          <a:p>
            <a:pPr marL="990600" lvl="1" indent="-990600" algn="just">
              <a:buFont typeface="Wingdings" pitchFamily="2" charset="2"/>
              <a:buChar char="ü"/>
              <a:defRPr/>
            </a:pPr>
            <a:endParaRPr lang="es-ES_tradnl" dirty="0" smtClean="0">
              <a:solidFill>
                <a:srgbClr val="FF0000"/>
              </a:solidFill>
              <a:latin typeface="+mn-lt"/>
              <a:ea typeface="PMingLiU" pitchFamily="18" charset="-120"/>
            </a:endParaRPr>
          </a:p>
          <a:p>
            <a:pPr marL="623888" lvl="1" indent="-361950" algn="just">
              <a:defRPr/>
            </a:pPr>
            <a:r>
              <a:rPr lang="es-ES_tradnl" sz="1800" dirty="0" smtClean="0">
                <a:latin typeface="+mn-lt"/>
                <a:ea typeface="PMingLiU" pitchFamily="18" charset="-120"/>
              </a:rPr>
              <a:t>	</a:t>
            </a:r>
            <a:r>
              <a:rPr lang="es-ES_tradnl" sz="1800" baseline="30000" dirty="0" smtClean="0">
                <a:latin typeface="+mn-lt"/>
                <a:ea typeface="PMingLiU" pitchFamily="18" charset="-120"/>
              </a:rPr>
              <a:t>1 </a:t>
            </a:r>
            <a:r>
              <a:rPr lang="es-ES_tradnl" sz="1600" dirty="0" smtClean="0">
                <a:latin typeface="+mn-lt"/>
                <a:ea typeface="PMingLiU" pitchFamily="18" charset="-120"/>
              </a:rPr>
              <a:t>En el caso de garantía financiera, menos del 5% de la inversión. En el caso de garantías no financieras, probabilidad de uso de recursos públicos menor del 10% durante los primeros 5 años de operación. </a:t>
            </a:r>
          </a:p>
          <a:p>
            <a:pPr marL="623888" lvl="1" indent="-361950" algn="just">
              <a:lnSpc>
                <a:spcPct val="80000"/>
              </a:lnSpc>
              <a:buFont typeface="Wingdings" pitchFamily="2" charset="2"/>
              <a:buChar char="ü"/>
              <a:defRPr/>
            </a:pPr>
            <a:endParaRPr lang="es-ES_tradnl" dirty="0" smtClean="0">
              <a:latin typeface="+mn-lt"/>
              <a:ea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 idx="4294967295"/>
          </p:nvPr>
        </p:nvSpPr>
        <p:spPr>
          <a:xfrm>
            <a:off x="1476375" y="260350"/>
            <a:ext cx="7272089" cy="574675"/>
          </a:xfrm>
        </p:spPr>
        <p:txBody>
          <a:bodyPr/>
          <a:lstStyle/>
          <a:p>
            <a:r>
              <a:rPr lang="es-ES" sz="2400" dirty="0" smtClean="0">
                <a:solidFill>
                  <a:schemeClr val="bg1"/>
                </a:solidFill>
              </a:rPr>
              <a:t>… y que son clasificadas según lo siguiente:</a:t>
            </a:r>
          </a:p>
        </p:txBody>
      </p:sp>
      <p:sp>
        <p:nvSpPr>
          <p:cNvPr id="50179" name="5 Marcador de número de diapositiva"/>
          <p:cNvSpPr txBox="1">
            <a:spLocks noGrp="1"/>
          </p:cNvSpPr>
          <p:nvPr/>
        </p:nvSpPr>
        <p:spPr bwMode="auto">
          <a:xfrm>
            <a:off x="4211638" y="6661150"/>
            <a:ext cx="4667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F8A6F7-038E-4EA1-8FD6-9C5469F8112D}" type="slidenum">
              <a:rPr lang="es-PE" sz="1000" b="1">
                <a:latin typeface="Arial" charset="0"/>
                <a:cs typeface="Arial" charset="0"/>
              </a:rPr>
              <a:pPr algn="r"/>
              <a:t>34</a:t>
            </a:fld>
            <a:endParaRPr lang="es-PE" sz="1000" b="1">
              <a:latin typeface="Arial" charset="0"/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576" y="1142984"/>
            <a:ext cx="8043081" cy="127790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261938" lvl="1" indent="-261938" algn="just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s-ES_tradnl" dirty="0" smtClean="0">
              <a:solidFill>
                <a:srgbClr val="FF0000"/>
              </a:solidFill>
              <a:latin typeface="+mn-lt"/>
              <a:ea typeface="PMingLiU" pitchFamily="18" charset="-120"/>
            </a:endParaRPr>
          </a:p>
          <a:p>
            <a:pPr marL="742950" lvl="1" indent="-377825" algn="just" defTabSz="958850" eaLnBrk="0" hangingPunct="0">
              <a:lnSpc>
                <a:spcPct val="80000"/>
              </a:lnSpc>
              <a:spcBef>
                <a:spcPct val="20000"/>
              </a:spcBef>
              <a:buClr>
                <a:srgbClr val="1F62B3"/>
              </a:buClr>
              <a:buFont typeface="Wingdings" pitchFamily="2" charset="2"/>
              <a:buChar char="Ø"/>
              <a:defRPr/>
            </a:pPr>
            <a:r>
              <a:rPr lang="es-ES_tradnl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Cofinanciadas:  </a:t>
            </a:r>
          </a:p>
          <a:p>
            <a:pPr marL="742950" lvl="1" indent="-377825" algn="just" defTabSz="958850" eaLnBrk="0" hangingPunct="0">
              <a:lnSpc>
                <a:spcPct val="80000"/>
              </a:lnSpc>
              <a:spcBef>
                <a:spcPct val="20000"/>
              </a:spcBef>
              <a:buClr>
                <a:srgbClr val="1F62B3"/>
              </a:buClr>
              <a:defRPr/>
            </a:pPr>
            <a:r>
              <a:rPr lang="es-ES_tradnl" sz="1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	</a:t>
            </a:r>
          </a:p>
          <a:p>
            <a:pPr marL="742950" lvl="1" indent="-377825" algn="just" defTabSz="958850" eaLnBrk="0" hangingPunct="0">
              <a:spcBef>
                <a:spcPct val="20000"/>
              </a:spcBef>
              <a:buClr>
                <a:srgbClr val="1F62B3"/>
              </a:buClr>
              <a:defRPr/>
            </a:pPr>
            <a:r>
              <a:rPr lang="es-ES_tradnl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	Si demandan recursos públicos o garantías del Estado (financieras o no financieras). Deben ser evaluadas en el Sistema Nacional de Inversión Pública. </a:t>
            </a:r>
          </a:p>
          <a:p>
            <a:pPr marL="742950" lvl="1" indent="-377825" algn="just" defTabSz="958850" eaLnBrk="0" hangingPunct="0">
              <a:lnSpc>
                <a:spcPct val="80000"/>
              </a:lnSpc>
              <a:spcBef>
                <a:spcPct val="20000"/>
              </a:spcBef>
              <a:buClr>
                <a:srgbClr val="1F62B3"/>
              </a:buClr>
              <a:buFont typeface="Wingdings" pitchFamily="2" charset="2"/>
              <a:buChar char="Ø"/>
              <a:defRPr/>
            </a:pPr>
            <a:endParaRPr lang="es-ES_tradnl" sz="2500" dirty="0" smtClean="0">
              <a:solidFill>
                <a:schemeClr val="accent2">
                  <a:lumMod val="50000"/>
                </a:schemeClr>
              </a:solidFill>
              <a:cs typeface="Calibri" pitchFamily="34" charset="0"/>
            </a:endParaRPr>
          </a:p>
          <a:p>
            <a:pPr marL="742950" lvl="1" indent="-377825" algn="just" defTabSz="958850" eaLnBrk="0" hangingPunct="0">
              <a:lnSpc>
                <a:spcPct val="80000"/>
              </a:lnSpc>
              <a:spcBef>
                <a:spcPct val="20000"/>
              </a:spcBef>
              <a:buClr>
                <a:srgbClr val="1F62B3"/>
              </a:buClr>
              <a:defRPr/>
            </a:pPr>
            <a:r>
              <a:rPr lang="es-ES_tradnl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	</a:t>
            </a:r>
            <a:endParaRPr lang="es-ES_tradnl" dirty="0" smtClean="0">
              <a:latin typeface="+mn-lt"/>
              <a:ea typeface="PMingLiU" pitchFamily="18" charset="-120"/>
            </a:endParaRPr>
          </a:p>
          <a:p>
            <a:pPr marL="363538" indent="-363538" algn="just">
              <a:buFont typeface="Wingdings" pitchFamily="2" charset="2"/>
              <a:buChar char="ü"/>
              <a:tabLst>
                <a:tab pos="892175" algn="l"/>
              </a:tabLst>
              <a:defRPr/>
            </a:pPr>
            <a:endParaRPr lang="es-ES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 idx="4294967295"/>
          </p:nvPr>
        </p:nvSpPr>
        <p:spPr>
          <a:xfrm>
            <a:off x="1476375" y="260350"/>
            <a:ext cx="7272089" cy="574675"/>
          </a:xfrm>
        </p:spPr>
        <p:txBody>
          <a:bodyPr/>
          <a:lstStyle/>
          <a:p>
            <a:r>
              <a:rPr lang="es-PE" sz="2400" dirty="0" smtClean="0">
                <a:solidFill>
                  <a:schemeClr val="bg1"/>
                </a:solidFill>
              </a:rPr>
              <a:t>Principales actores y roles</a:t>
            </a:r>
            <a:endParaRPr lang="es-ES" sz="2400" dirty="0" smtClean="0">
              <a:solidFill>
                <a:schemeClr val="bg1"/>
              </a:solidFill>
            </a:endParaRPr>
          </a:p>
        </p:txBody>
      </p:sp>
      <p:sp>
        <p:nvSpPr>
          <p:cNvPr id="50179" name="5 Marcador de número de diapositiva"/>
          <p:cNvSpPr txBox="1">
            <a:spLocks noGrp="1"/>
          </p:cNvSpPr>
          <p:nvPr/>
        </p:nvSpPr>
        <p:spPr bwMode="auto">
          <a:xfrm>
            <a:off x="4211638" y="6661150"/>
            <a:ext cx="4667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F8A6F7-038E-4EA1-8FD6-9C5469F8112D}" type="slidenum">
              <a:rPr lang="es-PE" sz="1000" b="1">
                <a:latin typeface="Arial" charset="0"/>
                <a:cs typeface="Arial" charset="0"/>
              </a:rPr>
              <a:pPr algn="r"/>
              <a:t>35</a:t>
            </a:fld>
            <a:endParaRPr lang="es-PE" sz="1000" b="1">
              <a:latin typeface="Arial" charset="0"/>
              <a:cs typeface="Arial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592104" y="1227666"/>
          <a:ext cx="8276842" cy="4831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 idx="4294967295"/>
          </p:nvPr>
        </p:nvSpPr>
        <p:spPr>
          <a:xfrm>
            <a:off x="1476375" y="260350"/>
            <a:ext cx="7272089" cy="574675"/>
          </a:xfrm>
        </p:spPr>
        <p:txBody>
          <a:bodyPr/>
          <a:lstStyle/>
          <a:p>
            <a:r>
              <a:rPr lang="es-PE" sz="2400" dirty="0" smtClean="0">
                <a:solidFill>
                  <a:schemeClr val="bg1"/>
                </a:solidFill>
              </a:rPr>
              <a:t>Principales actores y roles</a:t>
            </a:r>
            <a:endParaRPr lang="es-ES" sz="2400" dirty="0" smtClean="0">
              <a:solidFill>
                <a:schemeClr val="bg1"/>
              </a:solidFill>
            </a:endParaRPr>
          </a:p>
        </p:txBody>
      </p:sp>
      <p:sp>
        <p:nvSpPr>
          <p:cNvPr id="50179" name="5 Marcador de número de diapositiva"/>
          <p:cNvSpPr txBox="1">
            <a:spLocks noGrp="1"/>
          </p:cNvSpPr>
          <p:nvPr/>
        </p:nvSpPr>
        <p:spPr bwMode="auto">
          <a:xfrm>
            <a:off x="4211638" y="6661150"/>
            <a:ext cx="4667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F8A6F7-038E-4EA1-8FD6-9C5469F8112D}" type="slidenum">
              <a:rPr lang="es-PE" sz="1000" b="1">
                <a:latin typeface="Arial" charset="0"/>
                <a:cs typeface="Arial" charset="0"/>
              </a:rPr>
              <a:pPr algn="r"/>
              <a:t>36</a:t>
            </a:fld>
            <a:endParaRPr lang="es-PE" sz="1000" b="1">
              <a:latin typeface="Arial" charset="0"/>
              <a:cs typeface="Arial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592104" y="1227666"/>
          <a:ext cx="8276842" cy="4831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 idx="4294967295"/>
          </p:nvPr>
        </p:nvSpPr>
        <p:spPr>
          <a:xfrm>
            <a:off x="1476375" y="260350"/>
            <a:ext cx="7272089" cy="574675"/>
          </a:xfrm>
        </p:spPr>
        <p:txBody>
          <a:bodyPr/>
          <a:lstStyle/>
          <a:p>
            <a:r>
              <a:rPr lang="es-PE" sz="2400" dirty="0" smtClean="0">
                <a:solidFill>
                  <a:schemeClr val="bg1"/>
                </a:solidFill>
              </a:rPr>
              <a:t>Cronograma de un proceso APP</a:t>
            </a:r>
            <a:endParaRPr lang="es-ES" sz="2400" dirty="0" smtClean="0">
              <a:solidFill>
                <a:schemeClr val="bg1"/>
              </a:solidFill>
            </a:endParaRPr>
          </a:p>
        </p:txBody>
      </p:sp>
      <p:sp>
        <p:nvSpPr>
          <p:cNvPr id="50179" name="5 Marcador de número de diapositiva"/>
          <p:cNvSpPr txBox="1">
            <a:spLocks noGrp="1"/>
          </p:cNvSpPr>
          <p:nvPr/>
        </p:nvSpPr>
        <p:spPr bwMode="auto">
          <a:xfrm>
            <a:off x="4211638" y="6661150"/>
            <a:ext cx="4667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F8A6F7-038E-4EA1-8FD6-9C5469F8112D}" type="slidenum">
              <a:rPr lang="es-PE" sz="1000" b="1">
                <a:latin typeface="Arial" charset="0"/>
                <a:cs typeface="Arial" charset="0"/>
              </a:rPr>
              <a:pPr algn="r"/>
              <a:t>37</a:t>
            </a:fld>
            <a:endParaRPr lang="es-PE" sz="1000" b="1">
              <a:latin typeface="Arial" charset="0"/>
              <a:cs typeface="Arial" charset="0"/>
            </a:endParaRPr>
          </a:p>
        </p:txBody>
      </p:sp>
      <p:sp>
        <p:nvSpPr>
          <p:cNvPr id="5" name="Line 22"/>
          <p:cNvSpPr>
            <a:spLocks noChangeShapeType="1"/>
          </p:cNvSpPr>
          <p:nvPr/>
        </p:nvSpPr>
        <p:spPr bwMode="auto">
          <a:xfrm>
            <a:off x="424111" y="5064125"/>
            <a:ext cx="8424862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 type="oval" w="lg" len="lg"/>
            <a:tailEnd type="oval" w="lg" len="lg"/>
          </a:ln>
        </p:spPr>
        <p:txBody>
          <a:bodyPr/>
          <a:lstStyle/>
          <a:p>
            <a:pPr>
              <a:defRPr/>
            </a:pPr>
            <a:endParaRPr lang="es-P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Line 35"/>
          <p:cNvSpPr>
            <a:spLocks noChangeShapeType="1"/>
          </p:cNvSpPr>
          <p:nvPr/>
        </p:nvSpPr>
        <p:spPr bwMode="auto">
          <a:xfrm>
            <a:off x="424111" y="2074863"/>
            <a:ext cx="8424862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 type="oval" w="lg" len="lg"/>
            <a:tailEnd type="oval" w="lg" len="lg"/>
          </a:ln>
        </p:spPr>
        <p:txBody>
          <a:bodyPr/>
          <a:lstStyle/>
          <a:p>
            <a:pPr>
              <a:defRPr/>
            </a:pPr>
            <a:endParaRPr lang="es-P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Line 41"/>
          <p:cNvSpPr>
            <a:spLocks noChangeShapeType="1"/>
          </p:cNvSpPr>
          <p:nvPr/>
        </p:nvSpPr>
        <p:spPr bwMode="auto">
          <a:xfrm>
            <a:off x="1490911" y="2074863"/>
            <a:ext cx="0" cy="2989262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P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Box 46"/>
          <p:cNvSpPr txBox="1">
            <a:spLocks noChangeArrowheads="1"/>
          </p:cNvSpPr>
          <p:nvPr/>
        </p:nvSpPr>
        <p:spPr bwMode="auto">
          <a:xfrm>
            <a:off x="724148" y="5072063"/>
            <a:ext cx="7667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100" dirty="0">
                <a:latin typeface="Calibri" pitchFamily="34" charset="0"/>
                <a:cs typeface="Calibri" pitchFamily="34" charset="0"/>
              </a:rPr>
              <a:t>Mes 1</a:t>
            </a:r>
          </a:p>
        </p:txBody>
      </p:sp>
      <p:sp>
        <p:nvSpPr>
          <p:cNvPr id="10" name="Line 41"/>
          <p:cNvSpPr>
            <a:spLocks noChangeShapeType="1"/>
          </p:cNvSpPr>
          <p:nvPr/>
        </p:nvSpPr>
        <p:spPr bwMode="auto">
          <a:xfrm>
            <a:off x="2352923" y="2074863"/>
            <a:ext cx="0" cy="2989262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P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1586161" y="5072063"/>
            <a:ext cx="766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100" dirty="0">
                <a:latin typeface="Calibri" pitchFamily="34" charset="0"/>
                <a:cs typeface="Calibri" pitchFamily="34" charset="0"/>
              </a:rPr>
              <a:t>Mes 2</a:t>
            </a:r>
          </a:p>
        </p:txBody>
      </p:sp>
      <p:sp>
        <p:nvSpPr>
          <p:cNvPr id="12" name="Line 41"/>
          <p:cNvSpPr>
            <a:spLocks noChangeShapeType="1"/>
          </p:cNvSpPr>
          <p:nvPr/>
        </p:nvSpPr>
        <p:spPr bwMode="auto">
          <a:xfrm>
            <a:off x="3214936" y="2074863"/>
            <a:ext cx="0" cy="2989262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P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2448173" y="5072063"/>
            <a:ext cx="7667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100" dirty="0">
                <a:latin typeface="Calibri" pitchFamily="34" charset="0"/>
                <a:cs typeface="Calibri" pitchFamily="34" charset="0"/>
              </a:rPr>
              <a:t>Mes 3</a:t>
            </a:r>
          </a:p>
        </p:txBody>
      </p:sp>
      <p:sp>
        <p:nvSpPr>
          <p:cNvPr id="14" name="Line 41"/>
          <p:cNvSpPr>
            <a:spLocks noChangeShapeType="1"/>
          </p:cNvSpPr>
          <p:nvPr/>
        </p:nvSpPr>
        <p:spPr bwMode="auto">
          <a:xfrm>
            <a:off x="4076948" y="2074863"/>
            <a:ext cx="0" cy="2989262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P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 Box 46"/>
          <p:cNvSpPr txBox="1">
            <a:spLocks noChangeArrowheads="1"/>
          </p:cNvSpPr>
          <p:nvPr/>
        </p:nvSpPr>
        <p:spPr bwMode="auto">
          <a:xfrm>
            <a:off x="3310186" y="5072063"/>
            <a:ext cx="766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100" dirty="0">
                <a:latin typeface="Calibri" pitchFamily="34" charset="0"/>
                <a:cs typeface="Calibri" pitchFamily="34" charset="0"/>
              </a:rPr>
              <a:t>Mes 4</a:t>
            </a:r>
          </a:p>
        </p:txBody>
      </p:sp>
      <p:sp>
        <p:nvSpPr>
          <p:cNvPr id="16" name="Line 41"/>
          <p:cNvSpPr>
            <a:spLocks noChangeShapeType="1"/>
          </p:cNvSpPr>
          <p:nvPr/>
        </p:nvSpPr>
        <p:spPr bwMode="auto">
          <a:xfrm>
            <a:off x="4938961" y="2074863"/>
            <a:ext cx="0" cy="2989262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P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46"/>
          <p:cNvSpPr txBox="1">
            <a:spLocks noChangeArrowheads="1"/>
          </p:cNvSpPr>
          <p:nvPr/>
        </p:nvSpPr>
        <p:spPr bwMode="auto">
          <a:xfrm>
            <a:off x="4172198" y="5072063"/>
            <a:ext cx="7667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100" dirty="0">
                <a:latin typeface="Calibri" pitchFamily="34" charset="0"/>
                <a:cs typeface="Calibri" pitchFamily="34" charset="0"/>
              </a:rPr>
              <a:t>Mes 5</a:t>
            </a:r>
          </a:p>
        </p:txBody>
      </p:sp>
      <p:sp>
        <p:nvSpPr>
          <p:cNvPr id="18" name="Line 41"/>
          <p:cNvSpPr>
            <a:spLocks noChangeShapeType="1"/>
          </p:cNvSpPr>
          <p:nvPr/>
        </p:nvSpPr>
        <p:spPr bwMode="auto">
          <a:xfrm>
            <a:off x="5800973" y="2074863"/>
            <a:ext cx="0" cy="2989262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P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5034211" y="5072063"/>
            <a:ext cx="766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100" dirty="0">
                <a:latin typeface="Calibri" pitchFamily="34" charset="0"/>
                <a:cs typeface="Calibri" pitchFamily="34" charset="0"/>
              </a:rPr>
              <a:t>Mes 6</a:t>
            </a:r>
          </a:p>
        </p:txBody>
      </p:sp>
      <p:sp>
        <p:nvSpPr>
          <p:cNvPr id="20" name="Line 41"/>
          <p:cNvSpPr>
            <a:spLocks noChangeShapeType="1"/>
          </p:cNvSpPr>
          <p:nvPr/>
        </p:nvSpPr>
        <p:spPr bwMode="auto">
          <a:xfrm>
            <a:off x="6662986" y="2074863"/>
            <a:ext cx="0" cy="2989262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P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 Box 46"/>
          <p:cNvSpPr txBox="1">
            <a:spLocks noChangeArrowheads="1"/>
          </p:cNvSpPr>
          <p:nvPr/>
        </p:nvSpPr>
        <p:spPr bwMode="auto">
          <a:xfrm>
            <a:off x="5896223" y="5072063"/>
            <a:ext cx="7667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100" dirty="0">
                <a:latin typeface="Calibri" pitchFamily="34" charset="0"/>
                <a:cs typeface="Calibri" pitchFamily="34" charset="0"/>
              </a:rPr>
              <a:t>Mes 7</a:t>
            </a:r>
          </a:p>
        </p:txBody>
      </p:sp>
      <p:sp>
        <p:nvSpPr>
          <p:cNvPr id="22" name="Line 41"/>
          <p:cNvSpPr>
            <a:spLocks noChangeShapeType="1"/>
          </p:cNvSpPr>
          <p:nvPr/>
        </p:nvSpPr>
        <p:spPr bwMode="auto">
          <a:xfrm>
            <a:off x="7524998" y="2074863"/>
            <a:ext cx="0" cy="2989262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P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 Box 46"/>
          <p:cNvSpPr txBox="1">
            <a:spLocks noChangeArrowheads="1"/>
          </p:cNvSpPr>
          <p:nvPr/>
        </p:nvSpPr>
        <p:spPr bwMode="auto">
          <a:xfrm>
            <a:off x="6758236" y="5072063"/>
            <a:ext cx="766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100" dirty="0">
                <a:latin typeface="Calibri" pitchFamily="34" charset="0"/>
                <a:cs typeface="Calibri" pitchFamily="34" charset="0"/>
              </a:rPr>
              <a:t>Mes 8</a:t>
            </a:r>
          </a:p>
        </p:txBody>
      </p:sp>
      <p:sp>
        <p:nvSpPr>
          <p:cNvPr id="24" name="Line 41"/>
          <p:cNvSpPr>
            <a:spLocks noChangeShapeType="1"/>
          </p:cNvSpPr>
          <p:nvPr/>
        </p:nvSpPr>
        <p:spPr bwMode="auto">
          <a:xfrm>
            <a:off x="8387011" y="2074863"/>
            <a:ext cx="0" cy="2989262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P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 Box 46"/>
          <p:cNvSpPr txBox="1">
            <a:spLocks noChangeArrowheads="1"/>
          </p:cNvSpPr>
          <p:nvPr/>
        </p:nvSpPr>
        <p:spPr bwMode="auto">
          <a:xfrm>
            <a:off x="7620248" y="5072063"/>
            <a:ext cx="7667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100" dirty="0">
                <a:latin typeface="Calibri" pitchFamily="34" charset="0"/>
                <a:cs typeface="Calibri" pitchFamily="34" charset="0"/>
              </a:rPr>
              <a:t>Mes 9</a:t>
            </a:r>
          </a:p>
        </p:txBody>
      </p:sp>
      <p:sp>
        <p:nvSpPr>
          <p:cNvPr id="26" name="Line 41"/>
          <p:cNvSpPr>
            <a:spLocks noChangeShapeType="1"/>
          </p:cNvSpPr>
          <p:nvPr/>
        </p:nvSpPr>
        <p:spPr bwMode="auto">
          <a:xfrm>
            <a:off x="757486" y="2074863"/>
            <a:ext cx="0" cy="2989262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P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395536" y="2217738"/>
            <a:ext cx="823912" cy="43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100000"/>
              </a:lnSpc>
              <a:defRPr/>
            </a:pPr>
            <a:r>
              <a:rPr lang="es-MX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Inicio</a:t>
            </a:r>
          </a:p>
          <a:p>
            <a:pPr algn="ctr">
              <a:lnSpc>
                <a:spcPct val="100000"/>
              </a:lnSpc>
              <a:defRPr/>
            </a:pPr>
            <a:r>
              <a:rPr lang="es-MX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(Encargo Proinversión)</a:t>
            </a:r>
            <a:endParaRPr lang="es-ES" sz="11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1895723" y="4505325"/>
            <a:ext cx="3852863" cy="4286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100000"/>
              </a:lnSpc>
              <a:defRPr/>
            </a:pPr>
            <a:r>
              <a:rPr lang="es-E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Convocatoria, Promoción y Concurso </a:t>
            </a:r>
            <a:r>
              <a:rPr lang="es-E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Público para Selección del Concesionario</a:t>
            </a:r>
            <a:endParaRPr lang="es-ES" sz="10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5862886" y="4524375"/>
            <a:ext cx="2484437" cy="415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E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Adjudicación </a:t>
            </a:r>
            <a:r>
              <a:rPr lang="es-E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de la Buena Pro y Cierre</a:t>
            </a:r>
            <a:endParaRPr lang="es-ES" sz="10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1219448" y="2717800"/>
            <a:ext cx="819150" cy="43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100000"/>
              </a:lnSpc>
              <a:defRPr/>
            </a:pPr>
            <a:r>
              <a:rPr lang="es-E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Plan de Promoción</a:t>
            </a:r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1349623" y="3284983"/>
            <a:ext cx="1403350" cy="4281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100000"/>
              </a:lnSpc>
              <a:defRPr/>
            </a:pPr>
            <a:r>
              <a:rPr lang="es-E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Contratación del Asesor de Transacción y Promoción</a:t>
            </a: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3110161" y="3790950"/>
            <a:ext cx="2232025" cy="4587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100000"/>
              </a:lnSpc>
              <a:defRPr/>
            </a:pPr>
            <a:r>
              <a:rPr lang="es-E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Informes y Recomendaciones del Asesor de Transacción</a:t>
            </a:r>
            <a:endParaRPr lang="es-ES" sz="10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5543798" y="2322513"/>
            <a:ext cx="3214688" cy="55403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500" dirty="0">
                <a:latin typeface="+mj-lt"/>
              </a:rPr>
              <a:t>Tiempo Total Estimado para la Adjudicación de un Proyecto: 9 meses</a:t>
            </a:r>
            <a:endParaRPr lang="en-US" sz="15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 idx="4294967295"/>
          </p:nvPr>
        </p:nvSpPr>
        <p:spPr>
          <a:xfrm>
            <a:off x="1476375" y="260350"/>
            <a:ext cx="7272089" cy="574675"/>
          </a:xfrm>
        </p:spPr>
        <p:txBody>
          <a:bodyPr/>
          <a:lstStyle/>
          <a:p>
            <a:r>
              <a:rPr lang="es-PE" sz="2400" dirty="0" smtClean="0">
                <a:solidFill>
                  <a:schemeClr val="bg1"/>
                </a:solidFill>
              </a:rPr>
              <a:t>Sobre las Iniciativas Privadas</a:t>
            </a:r>
            <a:endParaRPr lang="es-ES" sz="2400" dirty="0" smtClean="0">
              <a:solidFill>
                <a:schemeClr val="bg1"/>
              </a:solidFill>
            </a:endParaRPr>
          </a:p>
        </p:txBody>
      </p:sp>
      <p:sp>
        <p:nvSpPr>
          <p:cNvPr id="50179" name="5 Marcador de número de diapositiva"/>
          <p:cNvSpPr txBox="1">
            <a:spLocks noGrp="1"/>
          </p:cNvSpPr>
          <p:nvPr/>
        </p:nvSpPr>
        <p:spPr bwMode="auto">
          <a:xfrm>
            <a:off x="4211638" y="6661150"/>
            <a:ext cx="4667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F8A6F7-038E-4EA1-8FD6-9C5469F8112D}" type="slidenum">
              <a:rPr lang="es-PE" sz="1000" b="1">
                <a:latin typeface="Arial" charset="0"/>
                <a:cs typeface="Arial" charset="0"/>
              </a:rPr>
              <a:pPr algn="r"/>
              <a:t>38</a:t>
            </a:fld>
            <a:endParaRPr lang="es-PE" sz="1000" b="1">
              <a:latin typeface="Arial" charset="0"/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142984"/>
            <a:ext cx="8280921" cy="444625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261938" lvl="1" indent="-261938" algn="ctr">
              <a:lnSpc>
                <a:spcPct val="80000"/>
              </a:lnSpc>
              <a:defRPr/>
            </a:pPr>
            <a:endParaRPr lang="es-ES_tradnl" dirty="0" smtClean="0">
              <a:solidFill>
                <a:srgbClr val="FF0000"/>
              </a:solidFill>
              <a:latin typeface="+mn-lt"/>
              <a:ea typeface="PMingLiU" pitchFamily="18" charset="-120"/>
            </a:endParaRPr>
          </a:p>
          <a:p>
            <a:pPr marL="742950" lvl="1" indent="-377825" algn="just" defTabSz="958850" eaLnBrk="0" hangingPunct="0">
              <a:spcBef>
                <a:spcPct val="20000"/>
              </a:spcBef>
              <a:buClr>
                <a:srgbClr val="1F62B3"/>
              </a:buClr>
              <a:buFont typeface="Wingdings" pitchFamily="2" charset="2"/>
              <a:buChar char="Ø"/>
              <a:defRPr/>
            </a:pPr>
            <a:r>
              <a:rPr lang="es-PE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En una Iniciativa Privada, el inversionista identifica el proyecto para la provisión de infraestructura y servicios públicos y lo presenta al Sector Público (sea </a:t>
            </a:r>
            <a:r>
              <a:rPr lang="es-PE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Sector, Gobierno </a:t>
            </a:r>
            <a:r>
              <a:rPr lang="es-PE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Regional o Gobierno Local).</a:t>
            </a:r>
          </a:p>
          <a:p>
            <a:pPr marL="742950" lvl="1" indent="-377825" algn="just" defTabSz="958850" eaLnBrk="0" hangingPunct="0">
              <a:spcBef>
                <a:spcPct val="20000"/>
              </a:spcBef>
              <a:buClr>
                <a:srgbClr val="1F62B3"/>
              </a:buClr>
              <a:buFont typeface="Wingdings" pitchFamily="2" charset="2"/>
              <a:buChar char="Ø"/>
              <a:defRPr/>
            </a:pPr>
            <a:endParaRPr lang="es-PE" sz="1500" dirty="0" smtClean="0">
              <a:solidFill>
                <a:schemeClr val="accent2">
                  <a:lumMod val="50000"/>
                </a:schemeClr>
              </a:solidFill>
              <a:cs typeface="Calibri" pitchFamily="34" charset="0"/>
            </a:endParaRPr>
          </a:p>
          <a:p>
            <a:pPr marL="742950" lvl="1" indent="-377825" algn="just" defTabSz="958850" eaLnBrk="0" hangingPunct="0">
              <a:spcBef>
                <a:spcPct val="20000"/>
              </a:spcBef>
              <a:buClr>
                <a:srgbClr val="1F62B3"/>
              </a:buClr>
              <a:buFont typeface="Wingdings" pitchFamily="2" charset="2"/>
              <a:buChar char="Ø"/>
              <a:defRPr/>
            </a:pPr>
            <a:r>
              <a:rPr lang="es-PE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La Declaratoria de Interés será determinada con la opinión de los Sectores y Gobiernos involucrados, así como de los reguladores sectoriales, en función de la relevancia e idoneidad del proyecto</a:t>
            </a:r>
            <a:r>
              <a:rPr lang="es-PE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.</a:t>
            </a:r>
          </a:p>
          <a:p>
            <a:pPr marL="742950" lvl="1" indent="-377825" algn="just" defTabSz="958850" eaLnBrk="0" hangingPunct="0">
              <a:spcBef>
                <a:spcPct val="20000"/>
              </a:spcBef>
              <a:buClr>
                <a:srgbClr val="1F62B3"/>
              </a:buClr>
              <a:buFont typeface="Wingdings" pitchFamily="2" charset="2"/>
              <a:buChar char="Ø"/>
              <a:defRPr/>
            </a:pPr>
            <a:endParaRPr lang="es-ES" altLang="zh-TW" sz="2800" dirty="0" smtClean="0">
              <a:latin typeface="Tahoma" pitchFamily="34" charset="0"/>
              <a:ea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 idx="4294967295"/>
          </p:nvPr>
        </p:nvSpPr>
        <p:spPr>
          <a:xfrm>
            <a:off x="1476375" y="260350"/>
            <a:ext cx="7272089" cy="574675"/>
          </a:xfrm>
        </p:spPr>
        <p:txBody>
          <a:bodyPr/>
          <a:lstStyle/>
          <a:p>
            <a:r>
              <a:rPr lang="es-PE" sz="2400" dirty="0" smtClean="0">
                <a:solidFill>
                  <a:schemeClr val="bg1"/>
                </a:solidFill>
              </a:rPr>
              <a:t>Sobre las Iniciativas Privadas</a:t>
            </a:r>
            <a:endParaRPr lang="es-ES" sz="2400" dirty="0" smtClean="0">
              <a:solidFill>
                <a:schemeClr val="bg1"/>
              </a:solidFill>
            </a:endParaRPr>
          </a:p>
        </p:txBody>
      </p:sp>
      <p:sp>
        <p:nvSpPr>
          <p:cNvPr id="50179" name="5 Marcador de número de diapositiva"/>
          <p:cNvSpPr txBox="1">
            <a:spLocks noGrp="1"/>
          </p:cNvSpPr>
          <p:nvPr/>
        </p:nvSpPr>
        <p:spPr bwMode="auto">
          <a:xfrm>
            <a:off x="4211638" y="6661150"/>
            <a:ext cx="4667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F8A6F7-038E-4EA1-8FD6-9C5469F8112D}" type="slidenum">
              <a:rPr lang="es-PE" sz="1000" b="1">
                <a:latin typeface="Arial" charset="0"/>
                <a:cs typeface="Arial" charset="0"/>
              </a:rPr>
              <a:pPr algn="r"/>
              <a:t>39</a:t>
            </a:fld>
            <a:endParaRPr lang="es-PE" sz="1000" b="1">
              <a:latin typeface="Arial" charset="0"/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142984"/>
            <a:ext cx="8280921" cy="444625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261938" lvl="1" indent="-261938" algn="ctr">
              <a:lnSpc>
                <a:spcPct val="80000"/>
              </a:lnSpc>
              <a:defRPr/>
            </a:pPr>
            <a:endParaRPr lang="es-ES_tradnl" dirty="0" smtClean="0">
              <a:solidFill>
                <a:srgbClr val="FF0000"/>
              </a:solidFill>
              <a:latin typeface="+mn-lt"/>
              <a:ea typeface="PMingLiU" pitchFamily="18" charset="-120"/>
            </a:endParaRPr>
          </a:p>
          <a:p>
            <a:pPr marL="742950" lvl="1" indent="-377825" algn="just" defTabSz="958850" eaLnBrk="0" hangingPunct="0">
              <a:spcBef>
                <a:spcPct val="20000"/>
              </a:spcBef>
              <a:buClr>
                <a:srgbClr val="1F62B3"/>
              </a:buClr>
              <a:buFont typeface="Wingdings" pitchFamily="2" charset="2"/>
              <a:buChar char="Ø"/>
              <a:defRPr/>
            </a:pPr>
            <a:r>
              <a:rPr lang="es-ES" altLang="zh-TW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De aprobarse la IP, </a:t>
            </a:r>
            <a:r>
              <a:rPr lang="es-ES" altLang="zh-TW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el Estado hace público el proyecto </a:t>
            </a:r>
            <a:r>
              <a:rPr lang="es-ES" altLang="zh-TW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y lo pone a </a:t>
            </a:r>
            <a:r>
              <a:rPr lang="es-ES" altLang="zh-TW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consideración de nuevos </a:t>
            </a:r>
            <a:r>
              <a:rPr lang="es-ES" altLang="zh-TW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interesados. Si hay más de un interesado, se convocará a concurso. </a:t>
            </a:r>
          </a:p>
          <a:p>
            <a:pPr marL="742950" lvl="1" indent="-377825" algn="just" defTabSz="958850" eaLnBrk="0" hangingPunct="0">
              <a:spcBef>
                <a:spcPct val="20000"/>
              </a:spcBef>
              <a:buClr>
                <a:srgbClr val="1F62B3"/>
              </a:buClr>
              <a:buFont typeface="Wingdings" pitchFamily="2" charset="2"/>
              <a:buChar char="Ø"/>
              <a:defRPr/>
            </a:pPr>
            <a:endParaRPr lang="es-ES" altLang="zh-TW" sz="1500" dirty="0" smtClean="0">
              <a:solidFill>
                <a:schemeClr val="accent2">
                  <a:lumMod val="50000"/>
                </a:schemeClr>
              </a:solidFill>
              <a:cs typeface="Calibri" pitchFamily="34" charset="0"/>
            </a:endParaRPr>
          </a:p>
          <a:p>
            <a:pPr marL="742950" lvl="1" indent="-377825" algn="just" defTabSz="958850" eaLnBrk="0" hangingPunct="0">
              <a:spcBef>
                <a:spcPct val="20000"/>
              </a:spcBef>
              <a:buClr>
                <a:srgbClr val="1F62B3"/>
              </a:buClr>
              <a:buFont typeface="Wingdings" pitchFamily="2" charset="2"/>
              <a:buChar char="Ø"/>
              <a:defRPr/>
            </a:pPr>
            <a:r>
              <a:rPr lang="es-ES" altLang="zh-TW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El </a:t>
            </a:r>
            <a:r>
              <a:rPr lang="es-ES" altLang="zh-TW" sz="2500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Estado adjudica el proyecto al mejor postor o lo entrega por concesión directa a quien tuvo la iniciativa (en caso no se haya presentado otro interesado).</a:t>
            </a:r>
            <a:endParaRPr lang="es-ES" altLang="zh-TW" sz="2500" dirty="0" smtClean="0">
              <a:solidFill>
                <a:schemeClr val="accent2">
                  <a:lumMod val="50000"/>
                </a:schemeClr>
              </a:solidFill>
              <a:cs typeface="Calibri" pitchFamily="34" charset="0"/>
            </a:endParaRPr>
          </a:p>
          <a:p>
            <a:pPr marL="742950" lvl="1" indent="-377825" algn="just" defTabSz="958850" eaLnBrk="0" hangingPunct="0">
              <a:spcBef>
                <a:spcPct val="20000"/>
              </a:spcBef>
              <a:buClr>
                <a:srgbClr val="1F62B3"/>
              </a:buClr>
              <a:buFont typeface="Wingdings" pitchFamily="2" charset="2"/>
              <a:buChar char="Ø"/>
              <a:defRPr/>
            </a:pPr>
            <a:endParaRPr lang="es-ES" altLang="zh-TW" sz="2500" dirty="0" smtClean="0">
              <a:solidFill>
                <a:schemeClr val="accent2">
                  <a:lumMod val="50000"/>
                </a:schemeClr>
              </a:solidFill>
              <a:cs typeface="Calibri" pitchFamily="34" charset="0"/>
            </a:endParaRPr>
          </a:p>
          <a:p>
            <a:pPr marL="742950" lvl="1" indent="-377825" algn="just" defTabSz="958850" eaLnBrk="0" hangingPunct="0">
              <a:spcBef>
                <a:spcPct val="20000"/>
              </a:spcBef>
              <a:buClr>
                <a:srgbClr val="1F62B3"/>
              </a:buClr>
              <a:buFont typeface="Wingdings" pitchFamily="2" charset="2"/>
              <a:buChar char="Ø"/>
              <a:defRPr/>
            </a:pPr>
            <a:endParaRPr lang="es-PE" sz="2500" dirty="0" smtClean="0">
              <a:solidFill>
                <a:schemeClr val="accent2">
                  <a:lumMod val="50000"/>
                </a:schemeClr>
              </a:solidFill>
              <a:cs typeface="Calibri" pitchFamily="34" charset="0"/>
            </a:endParaRPr>
          </a:p>
          <a:p>
            <a:pPr marL="363538" indent="-363538" algn="just">
              <a:buFont typeface="Wingdings" pitchFamily="2" charset="2"/>
              <a:buChar char="ü"/>
              <a:tabLst>
                <a:tab pos="892175" algn="l"/>
              </a:tabLst>
              <a:defRPr/>
            </a:pPr>
            <a:endParaRPr lang="es-ES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Título"/>
          <p:cNvSpPr>
            <a:spLocks noGrp="1"/>
          </p:cNvSpPr>
          <p:nvPr>
            <p:ph type="title"/>
          </p:nvPr>
        </p:nvSpPr>
        <p:spPr>
          <a:xfrm>
            <a:off x="1476375" y="260350"/>
            <a:ext cx="7667625" cy="574675"/>
          </a:xfrm>
        </p:spPr>
        <p:txBody>
          <a:bodyPr/>
          <a:lstStyle/>
          <a:p>
            <a:r>
              <a:rPr lang="es-ES" sz="2400" dirty="0" smtClean="0"/>
              <a:t>Durante los próximos años, Perú crecerá alrededor    de 6% - 6,5% por año</a:t>
            </a:r>
          </a:p>
        </p:txBody>
      </p:sp>
      <p:sp>
        <p:nvSpPr>
          <p:cNvPr id="15362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10154C-D760-4CCA-B484-E9FEA5F93E3A}" type="slidenum">
              <a:rPr lang="es-PE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PE" dirty="0" smtClean="0">
              <a:latin typeface="Arial" charset="0"/>
              <a:cs typeface="Arial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57188" y="6413500"/>
            <a:ext cx="33115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900" i="1" dirty="0">
                <a:latin typeface="+mn-lt"/>
                <a:cs typeface="Arial" pitchFamily="34" charset="0"/>
              </a:rPr>
              <a:t>Fuente: MEF, FMI, Consenso de analistas.</a:t>
            </a:r>
          </a:p>
        </p:txBody>
      </p:sp>
      <p:sp>
        <p:nvSpPr>
          <p:cNvPr id="8" name="3 Marcador de contenido"/>
          <p:cNvSpPr>
            <a:spLocks noGrp="1"/>
          </p:cNvSpPr>
          <p:nvPr>
            <p:ph sz="half" idx="2"/>
          </p:nvPr>
        </p:nvSpPr>
        <p:spPr>
          <a:xfrm>
            <a:off x="1908175" y="1412875"/>
            <a:ext cx="6048375" cy="50323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s-ES" sz="1700" dirty="0"/>
              <a:t>Tasa de Crecimiento PBI Real</a:t>
            </a:r>
          </a:p>
          <a:p>
            <a:pPr>
              <a:defRPr/>
            </a:pPr>
            <a:r>
              <a:rPr lang="es-ES" sz="1400" b="0" dirty="0"/>
              <a:t>(Promedio, Var. % anual ) 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8825" y="2032000"/>
            <a:ext cx="55435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357188" y="5078214"/>
            <a:ext cx="850109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s-ES" dirty="0"/>
          </a:p>
          <a:p>
            <a:r>
              <a:rPr lang="es-ES" sz="1800" dirty="0"/>
              <a:t>En 2012: </a:t>
            </a:r>
          </a:p>
          <a:p>
            <a:r>
              <a:rPr lang="es-ES" sz="1800" dirty="0"/>
              <a:t>• La economía peruana alcanzará </a:t>
            </a:r>
            <a:r>
              <a:rPr lang="es-ES" sz="1800" dirty="0" smtClean="0"/>
              <a:t>los US</a:t>
            </a:r>
            <a:r>
              <a:rPr lang="es-ES" sz="1800" dirty="0"/>
              <a:t>$ 200 </a:t>
            </a:r>
            <a:r>
              <a:rPr lang="es-ES" sz="1800" dirty="0" smtClean="0"/>
              <a:t>billones </a:t>
            </a:r>
            <a:r>
              <a:rPr lang="es-ES" sz="1800" dirty="0"/>
              <a:t>(4 veces el nivel del 2000). </a:t>
            </a:r>
          </a:p>
          <a:p>
            <a:r>
              <a:rPr lang="es-ES" sz="1800" dirty="0"/>
              <a:t>• La población </a:t>
            </a:r>
            <a:r>
              <a:rPr lang="es-ES" sz="1800" dirty="0" smtClean="0"/>
              <a:t>ascenderá a 30 </a:t>
            </a:r>
            <a:r>
              <a:rPr lang="es-ES" sz="1800" dirty="0"/>
              <a:t>millones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7318" y="2708920"/>
            <a:ext cx="7772400" cy="1362075"/>
          </a:xfrm>
        </p:spPr>
        <p:txBody>
          <a:bodyPr lIns="91440" tIns="45720" rIns="91440" bIns="45720" anchor="ctr"/>
          <a:lstStyle/>
          <a:p>
            <a:pPr eaLnBrk="1" hangingPunct="1">
              <a:defRPr/>
            </a:pPr>
            <a:r>
              <a:rPr lang="es-E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Algunas reflexiones finales</a:t>
            </a:r>
            <a:endParaRPr lang="es-ES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9" name="8 Rectángulo"/>
          <p:cNvSpPr/>
          <p:nvPr/>
        </p:nvSpPr>
        <p:spPr bwMode="auto">
          <a:xfrm>
            <a:off x="214282" y="0"/>
            <a:ext cx="571504" cy="6858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>
              <a:buFontTx/>
              <a:buNone/>
            </a:pPr>
            <a:endParaRPr lang="es-ES" sz="1400" b="1" dirty="0" err="1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Título"/>
          <p:cNvSpPr>
            <a:spLocks noGrp="1"/>
          </p:cNvSpPr>
          <p:nvPr>
            <p:ph type="title"/>
          </p:nvPr>
        </p:nvSpPr>
        <p:spPr>
          <a:xfrm>
            <a:off x="1476375" y="260350"/>
            <a:ext cx="7667625" cy="574675"/>
          </a:xfrm>
        </p:spPr>
        <p:txBody>
          <a:bodyPr/>
          <a:lstStyle/>
          <a:p>
            <a:r>
              <a:rPr lang="es-ES" sz="2400" dirty="0" smtClean="0"/>
              <a:t>Hacia el 2050, el Perú </a:t>
            </a:r>
            <a:r>
              <a:rPr lang="es-ES" sz="2400" dirty="0" smtClean="0"/>
              <a:t>podr</a:t>
            </a:r>
            <a:r>
              <a:rPr lang="es-ES" sz="2400" dirty="0" smtClean="0"/>
              <a:t>í</a:t>
            </a:r>
            <a:r>
              <a:rPr lang="es-ES" sz="2400" dirty="0" smtClean="0"/>
              <a:t>a estar entre </a:t>
            </a:r>
            <a:r>
              <a:rPr lang="es-ES" sz="2400" dirty="0" smtClean="0"/>
              <a:t>las 30 mayores economías del mundo</a:t>
            </a:r>
          </a:p>
        </p:txBody>
      </p:sp>
      <p:sp>
        <p:nvSpPr>
          <p:cNvPr id="17410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A32E59-CCBC-489C-923B-170EB052F709}" type="slidenum">
              <a:rPr lang="es-PE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s-PE" smtClean="0">
              <a:latin typeface="Arial" charset="0"/>
              <a:cs typeface="Arial" charset="0"/>
            </a:endParaRPr>
          </a:p>
        </p:txBody>
      </p:sp>
      <p:sp>
        <p:nvSpPr>
          <p:cNvPr id="5" name="3 Marcador de contenido"/>
          <p:cNvSpPr txBox="1">
            <a:spLocks/>
          </p:cNvSpPr>
          <p:nvPr/>
        </p:nvSpPr>
        <p:spPr bwMode="auto">
          <a:xfrm>
            <a:off x="2357422" y="1428736"/>
            <a:ext cx="4071966" cy="34635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300" b="1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300" b="1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300" b="1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300" b="1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300" b="1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Tamaño de Economía:  Ranking Mundial</a:t>
            </a:r>
            <a:endParaRPr lang="es-ES" sz="1600" dirty="0">
              <a:solidFill>
                <a:prstClr val="black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881720"/>
            <a:ext cx="3816424" cy="347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23850" y="6376243"/>
            <a:ext cx="5111750" cy="365125"/>
          </a:xfrm>
        </p:spPr>
        <p:txBody>
          <a:bodyPr/>
          <a:lstStyle/>
          <a:p>
            <a:pPr>
              <a:defRPr/>
            </a:pPr>
            <a:r>
              <a:rPr lang="es-PE" sz="900" dirty="0" smtClean="0">
                <a:solidFill>
                  <a:prstClr val="black"/>
                </a:solidFill>
              </a:rPr>
              <a:t>Fuente: HSBC, Enero 2012,</a:t>
            </a:r>
            <a:endParaRPr lang="es-PE" sz="900" dirty="0">
              <a:solidFill>
                <a:prstClr val="black"/>
              </a:solidFill>
            </a:endParaRPr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500034" y="5563590"/>
            <a:ext cx="8501122" cy="108012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PE" sz="1800" b="0" dirty="0" smtClean="0"/>
              <a:t>Perú estará entre las 6 más rápidas economías en crecimiento.</a:t>
            </a:r>
          </a:p>
          <a:p>
            <a:pPr>
              <a:buFont typeface="Arial" pitchFamily="34" charset="0"/>
              <a:buChar char="•"/>
            </a:pPr>
            <a:r>
              <a:rPr lang="es-PE" sz="1800" b="0" dirty="0" smtClean="0"/>
              <a:t>Perú será la tercera economía en América Latina en el año 2050.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Título"/>
          <p:cNvSpPr>
            <a:spLocks noGrp="1"/>
          </p:cNvSpPr>
          <p:nvPr>
            <p:ph type="title" idx="4294967295"/>
          </p:nvPr>
        </p:nvSpPr>
        <p:spPr>
          <a:xfrm>
            <a:off x="1476375" y="260350"/>
            <a:ext cx="7667625" cy="574675"/>
          </a:xfrm>
        </p:spPr>
        <p:txBody>
          <a:bodyPr/>
          <a:lstStyle/>
          <a:p>
            <a:r>
              <a:rPr lang="es-ES" sz="2400" dirty="0" smtClean="0">
                <a:solidFill>
                  <a:schemeClr val="bg1"/>
                </a:solidFill>
              </a:rPr>
              <a:t>… para contribuir a este objetivo, el Gobierno tiene una a</a:t>
            </a:r>
            <a:r>
              <a:rPr lang="es-ES" sz="2400" dirty="0" smtClean="0">
                <a:solidFill>
                  <a:schemeClr val="bg1"/>
                </a:solidFill>
              </a:rPr>
              <a:t>genda </a:t>
            </a:r>
            <a:r>
              <a:rPr lang="es-ES" sz="2400" dirty="0" smtClean="0">
                <a:solidFill>
                  <a:schemeClr val="bg1"/>
                </a:solidFill>
              </a:rPr>
              <a:t>de </a:t>
            </a:r>
            <a:r>
              <a:rPr lang="es-ES" sz="2400" dirty="0" smtClean="0">
                <a:solidFill>
                  <a:schemeClr val="bg1"/>
                </a:solidFill>
              </a:rPr>
              <a:t>trabajo que desarrollar</a:t>
            </a:r>
            <a:endParaRPr lang="es-ES" sz="2400" dirty="0" smtClean="0">
              <a:solidFill>
                <a:schemeClr val="bg1"/>
              </a:solidFill>
            </a:endParaRPr>
          </a:p>
        </p:txBody>
      </p:sp>
      <p:sp>
        <p:nvSpPr>
          <p:cNvPr id="52227" name="5 Marcador de número de diapositiva"/>
          <p:cNvSpPr txBox="1">
            <a:spLocks noGrp="1"/>
          </p:cNvSpPr>
          <p:nvPr/>
        </p:nvSpPr>
        <p:spPr bwMode="auto">
          <a:xfrm>
            <a:off x="4211638" y="6661150"/>
            <a:ext cx="4667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69F7D1E-A745-440E-AC54-357E1BD915D1}" type="slidenum">
              <a:rPr lang="es-PE" sz="1000" b="1">
                <a:latin typeface="Arial" charset="0"/>
                <a:cs typeface="Arial" charset="0"/>
              </a:rPr>
              <a:pPr algn="r"/>
              <a:t>42</a:t>
            </a:fld>
            <a:endParaRPr lang="es-PE" sz="1000" b="1">
              <a:latin typeface="Arial" charset="0"/>
              <a:cs typeface="Arial" charset="0"/>
            </a:endParaRPr>
          </a:p>
        </p:txBody>
      </p:sp>
      <p:sp>
        <p:nvSpPr>
          <p:cNvPr id="15365" name="Rectangle 3"/>
          <p:cNvSpPr txBox="1">
            <a:spLocks noChangeArrowheads="1"/>
          </p:cNvSpPr>
          <p:nvPr/>
        </p:nvSpPr>
        <p:spPr bwMode="auto">
          <a:xfrm>
            <a:off x="395288" y="1196975"/>
            <a:ext cx="8280400" cy="50180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algn="just" defTabSz="852488">
              <a:buFont typeface="+mj-lt"/>
              <a:buAutoNum type="arabicPeriod"/>
              <a:tabLst>
                <a:tab pos="892175" algn="l"/>
              </a:tabLst>
            </a:pPr>
            <a:endParaRPr lang="es-PE" sz="1800" dirty="0">
              <a:latin typeface="Arial" charset="0"/>
              <a:cs typeface="Arial" charset="0"/>
            </a:endParaRPr>
          </a:p>
          <a:p>
            <a:pPr marL="457200" indent="-457200" algn="just" defTabSz="852488">
              <a:buFontTx/>
              <a:buChar char="•"/>
              <a:tabLst>
                <a:tab pos="892175" algn="l"/>
              </a:tabLst>
            </a:pPr>
            <a:endParaRPr lang="es-ES" dirty="0">
              <a:latin typeface="Arial" charset="0"/>
              <a:cs typeface="Arial" charset="0"/>
            </a:endParaRPr>
          </a:p>
          <a:p>
            <a:pPr marL="457200" indent="-457200" algn="just" defTabSz="852488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tabLst>
                <a:tab pos="892175" algn="l"/>
              </a:tabLst>
            </a:pPr>
            <a:endParaRPr lang="es-ES" b="1" dirty="0">
              <a:latin typeface="Georgia" pitchFamily="18" charset="0"/>
            </a:endParaRPr>
          </a:p>
        </p:txBody>
      </p:sp>
      <p:sp>
        <p:nvSpPr>
          <p:cNvPr id="10" name="9 Terminador"/>
          <p:cNvSpPr/>
          <p:nvPr/>
        </p:nvSpPr>
        <p:spPr bwMode="auto">
          <a:xfrm>
            <a:off x="785786" y="1357298"/>
            <a:ext cx="1928826" cy="4357718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PE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Promover el desarrollo de Proyectos APP para potenciar la provisión de infraestructura y servicios públicos </a:t>
            </a:r>
          </a:p>
          <a:p>
            <a:pPr algn="ctr">
              <a:buFontTx/>
              <a:buNone/>
            </a:pPr>
            <a:endParaRPr lang="es-ES" sz="1600" b="1" spc="50" dirty="0" err="1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11 Terminador"/>
          <p:cNvSpPr/>
          <p:nvPr/>
        </p:nvSpPr>
        <p:spPr bwMode="auto">
          <a:xfrm>
            <a:off x="6715140" y="1357298"/>
            <a:ext cx="1928826" cy="4357718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PE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Establecer lineamientos claros y pro-desarrollo para las inversiones privadas en general</a:t>
            </a:r>
            <a:endParaRPr lang="es-ES" sz="1600" b="1" spc="50" dirty="0" err="1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13 Conector"/>
          <p:cNvSpPr/>
          <p:nvPr/>
        </p:nvSpPr>
        <p:spPr bwMode="auto">
          <a:xfrm>
            <a:off x="3643306" y="2071678"/>
            <a:ext cx="2214578" cy="1643074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>
              <a:buFontTx/>
              <a:buNone/>
            </a:pPr>
            <a:r>
              <a:rPr lang="es-ES" sz="1400" b="1" dirty="0" smtClean="0">
                <a:solidFill>
                  <a:srgbClr val="C00000"/>
                </a:solidFill>
              </a:rPr>
              <a:t>Desarrollo de Infraestructura y Competitividad </a:t>
            </a:r>
          </a:p>
        </p:txBody>
      </p:sp>
      <p:sp>
        <p:nvSpPr>
          <p:cNvPr id="16" name="15 Conector"/>
          <p:cNvSpPr/>
          <p:nvPr/>
        </p:nvSpPr>
        <p:spPr bwMode="auto">
          <a:xfrm>
            <a:off x="3714744" y="5143512"/>
            <a:ext cx="2214578" cy="1428760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rgbClr val="C00000"/>
                </a:solidFill>
              </a:rPr>
              <a:t>Reducción de la Pobreza y Desigualdad</a:t>
            </a:r>
          </a:p>
        </p:txBody>
      </p:sp>
      <p:sp>
        <p:nvSpPr>
          <p:cNvPr id="17" name="16 Flecha derecha"/>
          <p:cNvSpPr/>
          <p:nvPr/>
        </p:nvSpPr>
        <p:spPr bwMode="auto">
          <a:xfrm>
            <a:off x="2928926" y="2571744"/>
            <a:ext cx="571504" cy="57150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Tx/>
              <a:buNone/>
            </a:pPr>
            <a:endParaRPr lang="es-ES" sz="1600" b="1" spc="50" dirty="0" err="1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8" name="17 Flecha derecha"/>
          <p:cNvSpPr/>
          <p:nvPr/>
        </p:nvSpPr>
        <p:spPr bwMode="auto">
          <a:xfrm rot="10800000">
            <a:off x="5929322" y="2571744"/>
            <a:ext cx="571504" cy="57150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Tx/>
              <a:buNone/>
            </a:pPr>
            <a:endParaRPr lang="es-ES" sz="1600" b="1" spc="50" dirty="0" err="1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9" name="18 Flecha arriba y abajo"/>
          <p:cNvSpPr/>
          <p:nvPr/>
        </p:nvSpPr>
        <p:spPr bwMode="auto">
          <a:xfrm>
            <a:off x="4500562" y="3786190"/>
            <a:ext cx="571504" cy="1214446"/>
          </a:xfrm>
          <a:prstGeom prst="upDownArrow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s-ES" sz="1600" b="1" spc="50" dirty="0" err="1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20080" y="3147045"/>
            <a:ext cx="7772400" cy="1362075"/>
          </a:xfrm>
        </p:spPr>
        <p:txBody>
          <a:bodyPr lIns="91440" tIns="45720" rIns="91440" bIns="45720" anchor="ctr"/>
          <a:lstStyle/>
          <a:p>
            <a:pPr eaLnBrk="1" hangingPunct="1">
              <a:defRPr/>
            </a:pPr>
            <a:r>
              <a:rPr lang="es-E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Muchas gracias</a:t>
            </a:r>
          </a:p>
        </p:txBody>
      </p:sp>
      <p:pic>
        <p:nvPicPr>
          <p:cNvPr id="3076" name="Picture 5" descr="escpe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595" y="285728"/>
            <a:ext cx="788377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309885" y="1357298"/>
            <a:ext cx="72945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lang="es-MX" sz="2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Ministerio de Economía y Finanzas</a:t>
            </a:r>
            <a:endParaRPr lang="es-ES" sz="25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9" name="8 Rectángulo"/>
          <p:cNvSpPr/>
          <p:nvPr/>
        </p:nvSpPr>
        <p:spPr bwMode="auto">
          <a:xfrm>
            <a:off x="214282" y="0"/>
            <a:ext cx="571504" cy="6858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>
              <a:buFontTx/>
              <a:buNone/>
            </a:pPr>
            <a:endParaRPr lang="es-ES" sz="1400" b="1" dirty="0" err="1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Título"/>
          <p:cNvSpPr>
            <a:spLocks noGrp="1"/>
          </p:cNvSpPr>
          <p:nvPr>
            <p:ph type="title"/>
          </p:nvPr>
        </p:nvSpPr>
        <p:spPr>
          <a:xfrm>
            <a:off x="1476375" y="260350"/>
            <a:ext cx="7210425" cy="574675"/>
          </a:xfrm>
        </p:spPr>
        <p:txBody>
          <a:bodyPr/>
          <a:lstStyle/>
          <a:p>
            <a:r>
              <a:rPr lang="es-PE" sz="2400" dirty="0" smtClean="0"/>
              <a:t>… y para el 2020, Perú superará a sus pares regionales </a:t>
            </a:r>
            <a:endParaRPr lang="es-ES" sz="2400" dirty="0" smtClean="0"/>
          </a:p>
        </p:txBody>
      </p:sp>
      <p:sp>
        <p:nvSpPr>
          <p:cNvPr id="16386" name="3 Marcador de contenido"/>
          <p:cNvSpPr>
            <a:spLocks noGrp="1"/>
          </p:cNvSpPr>
          <p:nvPr>
            <p:ph sz="half" idx="2"/>
          </p:nvPr>
        </p:nvSpPr>
        <p:spPr>
          <a:xfrm>
            <a:off x="1692275" y="981075"/>
            <a:ext cx="6048375" cy="522288"/>
          </a:xfrm>
        </p:spPr>
        <p:txBody>
          <a:bodyPr>
            <a:normAutofit fontScale="92500" lnSpcReduction="10000"/>
          </a:bodyPr>
          <a:lstStyle/>
          <a:p>
            <a:r>
              <a:rPr lang="es-ES" sz="1600" dirty="0"/>
              <a:t>PBI Per Cápita 1980-2020</a:t>
            </a:r>
          </a:p>
          <a:p>
            <a:r>
              <a:rPr lang="es-ES" sz="1400" b="0" dirty="0"/>
              <a:t>(Miles de Dólares PPP)</a:t>
            </a:r>
          </a:p>
        </p:txBody>
      </p:sp>
      <p:sp>
        <p:nvSpPr>
          <p:cNvPr id="16387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48C747-4AE8-4EC0-8485-3EE7874DEE55}" type="slidenum">
              <a:rPr lang="es-PE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PE" dirty="0" smtClean="0">
              <a:latin typeface="Arial" charset="0"/>
              <a:cs typeface="Arial" charset="0"/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23850" y="6350000"/>
            <a:ext cx="5111750" cy="365125"/>
          </a:xfrm>
        </p:spPr>
        <p:txBody>
          <a:bodyPr/>
          <a:lstStyle/>
          <a:p>
            <a:pPr>
              <a:defRPr/>
            </a:pPr>
            <a:r>
              <a:rPr lang="es-PE" sz="900" dirty="0" smtClean="0"/>
              <a:t>Fuente: FMI, WEO Abril 2012</a:t>
            </a:r>
            <a:endParaRPr lang="es-PE" sz="900" dirty="0"/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1670050"/>
            <a:ext cx="47529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88" y="4643438"/>
            <a:ext cx="5006975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Título"/>
          <p:cNvSpPr>
            <a:spLocks noGrp="1"/>
          </p:cNvSpPr>
          <p:nvPr>
            <p:ph type="title"/>
          </p:nvPr>
        </p:nvSpPr>
        <p:spPr>
          <a:xfrm>
            <a:off x="1476375" y="260350"/>
            <a:ext cx="7381905" cy="574675"/>
          </a:xfrm>
        </p:spPr>
        <p:txBody>
          <a:bodyPr/>
          <a:lstStyle/>
          <a:p>
            <a:r>
              <a:rPr lang="es-ES" sz="2400" dirty="0" smtClean="0"/>
              <a:t>La inversión privada es el principal motor de este crecimiento</a:t>
            </a:r>
          </a:p>
        </p:txBody>
      </p:sp>
      <p:sp>
        <p:nvSpPr>
          <p:cNvPr id="17410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A32E59-CCBC-489C-923B-170EB052F709}" type="slidenum">
              <a:rPr lang="es-PE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PE" dirty="0" smtClean="0">
              <a:latin typeface="Arial" charset="0"/>
              <a:cs typeface="Arial" charset="0"/>
            </a:endParaRP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23850" y="6376243"/>
            <a:ext cx="5111750" cy="365125"/>
          </a:xfrm>
        </p:spPr>
        <p:txBody>
          <a:bodyPr/>
          <a:lstStyle/>
          <a:p>
            <a:pPr>
              <a:defRPr/>
            </a:pPr>
            <a:r>
              <a:rPr lang="es-PE" sz="900" dirty="0" smtClean="0">
                <a:solidFill>
                  <a:prstClr val="black"/>
                </a:solidFill>
              </a:rPr>
              <a:t>Fuente: BCRP, BID.</a:t>
            </a:r>
            <a:endParaRPr lang="es-PE" sz="9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85992"/>
            <a:ext cx="421484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3 Marcador de contenido"/>
          <p:cNvSpPr>
            <a:spLocks noGrp="1"/>
          </p:cNvSpPr>
          <p:nvPr>
            <p:ph sz="half" idx="2"/>
          </p:nvPr>
        </p:nvSpPr>
        <p:spPr>
          <a:xfrm>
            <a:off x="500034" y="1643050"/>
            <a:ext cx="3786214" cy="522288"/>
          </a:xfrm>
        </p:spPr>
        <p:txBody>
          <a:bodyPr>
            <a:normAutofit fontScale="92500" lnSpcReduction="20000"/>
          </a:bodyPr>
          <a:lstStyle/>
          <a:p>
            <a:r>
              <a:rPr lang="es-ES" sz="1600" dirty="0" smtClean="0"/>
              <a:t>Inversión Fija - Perú</a:t>
            </a:r>
          </a:p>
          <a:p>
            <a:r>
              <a:rPr lang="es-ES" sz="1600" b="0" dirty="0" smtClean="0"/>
              <a:t>(% de PBI)</a:t>
            </a:r>
            <a:endParaRPr lang="es-ES" sz="1400" b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285992"/>
            <a:ext cx="407196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3 Marcador de contenido"/>
          <p:cNvSpPr>
            <a:spLocks noGrp="1"/>
          </p:cNvSpPr>
          <p:nvPr>
            <p:ph sz="half" idx="2"/>
          </p:nvPr>
        </p:nvSpPr>
        <p:spPr>
          <a:xfrm>
            <a:off x="4857752" y="1643050"/>
            <a:ext cx="3786214" cy="522288"/>
          </a:xfrm>
        </p:spPr>
        <p:txBody>
          <a:bodyPr>
            <a:normAutofit fontScale="92500" lnSpcReduction="20000"/>
          </a:bodyPr>
          <a:lstStyle/>
          <a:p>
            <a:r>
              <a:rPr lang="es-ES" sz="1600" dirty="0" smtClean="0"/>
              <a:t>Inversión Fija – América Latina </a:t>
            </a:r>
          </a:p>
          <a:p>
            <a:r>
              <a:rPr lang="es-ES" sz="1600" b="0" dirty="0" smtClean="0"/>
              <a:t>(% de PBI)</a:t>
            </a:r>
            <a:endParaRPr lang="es-ES" sz="1400" b="0" dirty="0"/>
          </a:p>
        </p:txBody>
      </p:sp>
      <p:sp>
        <p:nvSpPr>
          <p:cNvPr id="19" name="18 Rectángulo"/>
          <p:cNvSpPr/>
          <p:nvPr/>
        </p:nvSpPr>
        <p:spPr bwMode="auto">
          <a:xfrm>
            <a:off x="1000100" y="5072074"/>
            <a:ext cx="214314" cy="21431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>
              <a:buFontTx/>
              <a:buNone/>
            </a:pPr>
            <a:endParaRPr lang="es-ES" sz="1400" b="1" dirty="0" smtClean="0"/>
          </a:p>
        </p:txBody>
      </p:sp>
      <p:sp>
        <p:nvSpPr>
          <p:cNvPr id="20" name="19 Rectángulo"/>
          <p:cNvSpPr/>
          <p:nvPr/>
        </p:nvSpPr>
        <p:spPr bwMode="auto">
          <a:xfrm>
            <a:off x="1000100" y="5357826"/>
            <a:ext cx="214314" cy="21431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>
              <a:buFontTx/>
              <a:buNone/>
            </a:pPr>
            <a:endParaRPr lang="es-ES" sz="1400" b="1" dirty="0" smtClean="0"/>
          </a:p>
        </p:txBody>
      </p:sp>
      <p:sp>
        <p:nvSpPr>
          <p:cNvPr id="21" name="20 CuadroTexto"/>
          <p:cNvSpPr txBox="1"/>
          <p:nvPr/>
        </p:nvSpPr>
        <p:spPr bwMode="auto">
          <a:xfrm>
            <a:off x="1428728" y="5072074"/>
            <a:ext cx="142876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50000"/>
              </a:spcBef>
            </a:pPr>
            <a:r>
              <a:rPr lang="es-ES" sz="1200" b="1" dirty="0" smtClean="0"/>
              <a:t>Inversión Privada</a:t>
            </a:r>
          </a:p>
        </p:txBody>
      </p:sp>
      <p:sp>
        <p:nvSpPr>
          <p:cNvPr id="22" name="21 CuadroTexto"/>
          <p:cNvSpPr txBox="1"/>
          <p:nvPr/>
        </p:nvSpPr>
        <p:spPr bwMode="auto">
          <a:xfrm>
            <a:off x="1428728" y="5357826"/>
            <a:ext cx="142876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50000"/>
              </a:spcBef>
            </a:pPr>
            <a:r>
              <a:rPr lang="es-ES" sz="1200" b="1" dirty="0" smtClean="0"/>
              <a:t>Inversión Pública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Título"/>
          <p:cNvSpPr>
            <a:spLocks noGrp="1"/>
          </p:cNvSpPr>
          <p:nvPr>
            <p:ph type="title"/>
          </p:nvPr>
        </p:nvSpPr>
        <p:spPr>
          <a:xfrm>
            <a:off x="1476375" y="260350"/>
            <a:ext cx="7667625" cy="574675"/>
          </a:xfrm>
        </p:spPr>
        <p:txBody>
          <a:bodyPr/>
          <a:lstStyle/>
          <a:p>
            <a:r>
              <a:rPr lang="es-ES" sz="2400" dirty="0" smtClean="0"/>
              <a:t>Para mantener el crecimiento y hacerlo sostenible,    es necesario invertir en infraestructura </a:t>
            </a:r>
          </a:p>
        </p:txBody>
      </p:sp>
      <p:sp>
        <p:nvSpPr>
          <p:cNvPr id="18434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0D2C7E-FD7A-459C-A84E-428BC610A60F}" type="slidenum">
              <a:rPr lang="es-PE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PE" dirty="0" smtClean="0">
              <a:latin typeface="Arial" charset="0"/>
              <a:cs typeface="Arial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57188" y="6413500"/>
            <a:ext cx="33115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900" i="1" dirty="0">
                <a:latin typeface="+mn-lt"/>
                <a:cs typeface="Arial" pitchFamily="34" charset="0"/>
              </a:rPr>
              <a:t>Fuente: </a:t>
            </a:r>
            <a:r>
              <a:rPr lang="es-ES" sz="900" i="1" dirty="0" smtClean="0">
                <a:latin typeface="+mn-lt"/>
                <a:cs typeface="Arial" pitchFamily="34" charset="0"/>
              </a:rPr>
              <a:t>MEF</a:t>
            </a:r>
            <a:endParaRPr lang="es-ES" sz="900" i="1" dirty="0">
              <a:latin typeface="+mn-lt"/>
              <a:cs typeface="Arial" pitchFamily="34" charset="0"/>
            </a:endParaRPr>
          </a:p>
        </p:txBody>
      </p:sp>
      <p:sp>
        <p:nvSpPr>
          <p:cNvPr id="9" name="8 Flecha arriba"/>
          <p:cNvSpPr/>
          <p:nvPr/>
        </p:nvSpPr>
        <p:spPr bwMode="auto">
          <a:xfrm>
            <a:off x="1643042" y="1428736"/>
            <a:ext cx="285752" cy="714380"/>
          </a:xfrm>
          <a:prstGeom prst="upArrow">
            <a:avLst/>
          </a:prstGeom>
          <a:noFill/>
          <a:ln w="9525">
            <a:solidFill>
              <a:srgbClr val="D00000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>
              <a:buFontTx/>
              <a:buNone/>
            </a:pPr>
            <a:endParaRPr lang="es-ES" sz="1400" b="1" dirty="0" smtClean="0"/>
          </a:p>
        </p:txBody>
      </p:sp>
      <p:sp>
        <p:nvSpPr>
          <p:cNvPr id="13" name="12 Flecha arriba"/>
          <p:cNvSpPr/>
          <p:nvPr/>
        </p:nvSpPr>
        <p:spPr bwMode="auto">
          <a:xfrm>
            <a:off x="4643438" y="4643446"/>
            <a:ext cx="285752" cy="714380"/>
          </a:xfrm>
          <a:prstGeom prst="upArrow">
            <a:avLst/>
          </a:prstGeom>
          <a:noFill/>
          <a:ln w="9525">
            <a:solidFill>
              <a:srgbClr val="D00000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>
              <a:buFontTx/>
              <a:buNone/>
            </a:pPr>
            <a:endParaRPr lang="es-ES" sz="1400" b="1" dirty="0" smtClean="0"/>
          </a:p>
        </p:txBody>
      </p:sp>
      <p:sp>
        <p:nvSpPr>
          <p:cNvPr id="14" name="13 Flecha arriba"/>
          <p:cNvSpPr/>
          <p:nvPr/>
        </p:nvSpPr>
        <p:spPr bwMode="auto">
          <a:xfrm>
            <a:off x="5500694" y="2357430"/>
            <a:ext cx="285752" cy="714380"/>
          </a:xfrm>
          <a:prstGeom prst="upArrow">
            <a:avLst/>
          </a:prstGeom>
          <a:noFill/>
          <a:ln w="9525">
            <a:solidFill>
              <a:srgbClr val="D00000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>
              <a:buFontTx/>
              <a:buNone/>
            </a:pPr>
            <a:endParaRPr lang="es-ES" sz="1400" b="1" dirty="0" smtClean="0"/>
          </a:p>
        </p:txBody>
      </p:sp>
      <p:sp>
        <p:nvSpPr>
          <p:cNvPr id="15" name="14 Flecha arriba"/>
          <p:cNvSpPr/>
          <p:nvPr/>
        </p:nvSpPr>
        <p:spPr bwMode="auto">
          <a:xfrm rot="10800000" flipH="1">
            <a:off x="1000100" y="3429000"/>
            <a:ext cx="285752" cy="714380"/>
          </a:xfrm>
          <a:prstGeom prst="upArrow">
            <a:avLst/>
          </a:prstGeom>
          <a:noFill/>
          <a:ln w="9525">
            <a:solidFill>
              <a:srgbClr val="D00000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>
              <a:buFontTx/>
              <a:buNone/>
            </a:pPr>
            <a:endParaRPr lang="es-ES" sz="1400" b="1" dirty="0" smtClean="0"/>
          </a:p>
        </p:txBody>
      </p:sp>
      <p:sp>
        <p:nvSpPr>
          <p:cNvPr id="16" name="15 Rectángulo redondeado"/>
          <p:cNvSpPr/>
          <p:nvPr/>
        </p:nvSpPr>
        <p:spPr bwMode="auto">
          <a:xfrm>
            <a:off x="1428728" y="1357298"/>
            <a:ext cx="2714644" cy="914400"/>
          </a:xfrm>
          <a:prstGeom prst="round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indent="536575" algn="ctr">
              <a:spcBef>
                <a:spcPct val="50000"/>
              </a:spcBef>
              <a:buFontTx/>
              <a:buNone/>
            </a:pPr>
            <a:r>
              <a:rPr lang="es-ES" sz="1600" dirty="0" smtClean="0">
                <a:latin typeface="Arial Black" pitchFamily="34" charset="0"/>
              </a:rPr>
              <a:t>Infraestructura de Calidad</a:t>
            </a:r>
          </a:p>
        </p:txBody>
      </p:sp>
      <p:sp>
        <p:nvSpPr>
          <p:cNvPr id="17" name="16 Rectángulo redondeado"/>
          <p:cNvSpPr/>
          <p:nvPr/>
        </p:nvSpPr>
        <p:spPr bwMode="auto">
          <a:xfrm>
            <a:off x="5286380" y="2285992"/>
            <a:ext cx="2714644" cy="914400"/>
          </a:xfrm>
          <a:prstGeom prst="round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630238">
              <a:spcBef>
                <a:spcPct val="50000"/>
              </a:spcBef>
              <a:buFontTx/>
              <a:buNone/>
            </a:pPr>
            <a:r>
              <a:rPr lang="es-ES" sz="1600" dirty="0" smtClean="0">
                <a:latin typeface="Arial Black" pitchFamily="34" charset="0"/>
              </a:rPr>
              <a:t>Competitividad</a:t>
            </a:r>
          </a:p>
        </p:txBody>
      </p:sp>
      <p:sp>
        <p:nvSpPr>
          <p:cNvPr id="18" name="17 Rectángulo redondeado"/>
          <p:cNvSpPr/>
          <p:nvPr/>
        </p:nvSpPr>
        <p:spPr bwMode="auto">
          <a:xfrm>
            <a:off x="4357686" y="4572008"/>
            <a:ext cx="2714644" cy="914400"/>
          </a:xfrm>
          <a:prstGeom prst="round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630238">
              <a:spcBef>
                <a:spcPct val="50000"/>
              </a:spcBef>
              <a:buFontTx/>
              <a:buNone/>
            </a:pPr>
            <a:r>
              <a:rPr lang="es-ES" sz="1600" dirty="0" smtClean="0">
                <a:latin typeface="Arial Black" pitchFamily="34" charset="0"/>
              </a:rPr>
              <a:t>Crecimiento Económico</a:t>
            </a:r>
          </a:p>
        </p:txBody>
      </p:sp>
      <p:sp>
        <p:nvSpPr>
          <p:cNvPr id="19" name="18 Rectángulo redondeado"/>
          <p:cNvSpPr/>
          <p:nvPr/>
        </p:nvSpPr>
        <p:spPr bwMode="auto">
          <a:xfrm>
            <a:off x="785786" y="3357562"/>
            <a:ext cx="2714644" cy="914400"/>
          </a:xfrm>
          <a:prstGeom prst="round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630238">
              <a:spcBef>
                <a:spcPct val="50000"/>
              </a:spcBef>
              <a:buFontTx/>
              <a:buNone/>
            </a:pPr>
            <a:r>
              <a:rPr lang="es-ES" sz="1600" dirty="0" smtClean="0">
                <a:latin typeface="Arial Black" pitchFamily="34" charset="0"/>
              </a:rPr>
              <a:t>Pobreza y Desigualdad</a:t>
            </a:r>
          </a:p>
        </p:txBody>
      </p:sp>
      <p:cxnSp>
        <p:nvCxnSpPr>
          <p:cNvPr id="23" name="22 Forma"/>
          <p:cNvCxnSpPr>
            <a:stCxn id="16" idx="3"/>
            <a:endCxn id="17" idx="0"/>
          </p:cNvCxnSpPr>
          <p:nvPr/>
        </p:nvCxnSpPr>
        <p:spPr>
          <a:xfrm>
            <a:off x="4143372" y="1814498"/>
            <a:ext cx="2500330" cy="471494"/>
          </a:xfrm>
          <a:prstGeom prst="bentConnector2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angular"/>
          <p:cNvCxnSpPr>
            <a:stCxn id="17" idx="2"/>
            <a:endCxn id="18" idx="0"/>
          </p:cNvCxnSpPr>
          <p:nvPr/>
        </p:nvCxnSpPr>
        <p:spPr>
          <a:xfrm rot="5400000">
            <a:off x="5493547" y="3421853"/>
            <a:ext cx="1371616" cy="928694"/>
          </a:xfrm>
          <a:prstGeom prst="bentConnector3">
            <a:avLst>
              <a:gd name="adj1" fmla="val 50000"/>
            </a:avLst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Forma"/>
          <p:cNvCxnSpPr>
            <a:stCxn id="18" idx="1"/>
            <a:endCxn id="19" idx="2"/>
          </p:cNvCxnSpPr>
          <p:nvPr/>
        </p:nvCxnSpPr>
        <p:spPr>
          <a:xfrm rot="10800000">
            <a:off x="2143108" y="4271962"/>
            <a:ext cx="2214578" cy="757246"/>
          </a:xfrm>
          <a:prstGeom prst="bentConnector2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Flecha a la derecha con bandas"/>
          <p:cNvSpPr/>
          <p:nvPr/>
        </p:nvSpPr>
        <p:spPr bwMode="auto">
          <a:xfrm rot="20418637">
            <a:off x="3686887" y="2711218"/>
            <a:ext cx="1413035" cy="927977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>
              <a:buFontTx/>
              <a:buNone/>
            </a:pPr>
            <a:endParaRPr lang="es-ES" sz="1400" b="1" dirty="0" err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Título"/>
          <p:cNvSpPr>
            <a:spLocks noGrp="1"/>
          </p:cNvSpPr>
          <p:nvPr>
            <p:ph type="title" idx="4294967295"/>
          </p:nvPr>
        </p:nvSpPr>
        <p:spPr>
          <a:xfrm>
            <a:off x="1476375" y="260350"/>
            <a:ext cx="7667625" cy="574675"/>
          </a:xfrm>
        </p:spPr>
        <p:txBody>
          <a:bodyPr/>
          <a:lstStyle/>
          <a:p>
            <a:r>
              <a:rPr lang="es-ES" sz="2400" dirty="0" smtClean="0">
                <a:solidFill>
                  <a:schemeClr val="bg1"/>
                </a:solidFill>
              </a:rPr>
              <a:t>Durante los últimos años, la inversión privada en infraestructura ha crecido de manera importante </a:t>
            </a:r>
          </a:p>
        </p:txBody>
      </p:sp>
      <p:sp>
        <p:nvSpPr>
          <p:cNvPr id="45059" name="5 Marcador de número de diapositiva"/>
          <p:cNvSpPr txBox="1">
            <a:spLocks noGrp="1"/>
          </p:cNvSpPr>
          <p:nvPr/>
        </p:nvSpPr>
        <p:spPr bwMode="auto">
          <a:xfrm>
            <a:off x="4211638" y="6661150"/>
            <a:ext cx="4667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B39DDD6-8FB8-4E3D-904A-AE4156B80F72}" type="slidenum">
              <a:rPr lang="es-PE" sz="1000" b="1">
                <a:latin typeface="Arial" charset="0"/>
                <a:cs typeface="Arial" charset="0"/>
              </a:rPr>
              <a:pPr algn="r"/>
              <a:t>8</a:t>
            </a:fld>
            <a:endParaRPr lang="es-PE" sz="1000" b="1" dirty="0">
              <a:latin typeface="Arial" charset="0"/>
              <a:cs typeface="Arial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57188" y="6413500"/>
            <a:ext cx="528638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900" i="1" dirty="0">
                <a:latin typeface="+mn-lt"/>
                <a:cs typeface="Arial" pitchFamily="34" charset="0"/>
              </a:rPr>
              <a:t>Fuente: </a:t>
            </a:r>
            <a:r>
              <a:rPr lang="es-ES" sz="900" i="1" dirty="0" smtClean="0">
                <a:latin typeface="+mn-lt"/>
                <a:cs typeface="Arial" pitchFamily="34" charset="0"/>
              </a:rPr>
              <a:t>R</a:t>
            </a:r>
            <a:r>
              <a:rPr lang="es-ES" sz="900" i="1" dirty="0" smtClean="0"/>
              <a:t>eporte de las Inversiones en Contratos de Concesión al mes de abril del OSITRAN (2012).</a:t>
            </a:r>
            <a:endParaRPr lang="es-ES" sz="900" i="1" dirty="0">
              <a:latin typeface="+mn-lt"/>
              <a:cs typeface="Arial" pitchFamily="34" charset="0"/>
            </a:endParaRPr>
          </a:p>
        </p:txBody>
      </p:sp>
      <p:graphicFrame>
        <p:nvGraphicFramePr>
          <p:cNvPr id="6" name="1 Gráfico"/>
          <p:cNvGraphicFramePr/>
          <p:nvPr/>
        </p:nvGraphicFramePr>
        <p:xfrm>
          <a:off x="4000496" y="1785926"/>
          <a:ext cx="4643470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28596" y="2428868"/>
          <a:ext cx="2857520" cy="2286012"/>
        </p:xfrm>
        <a:graphic>
          <a:graphicData uri="http://schemas.openxmlformats.org/drawingml/2006/table">
            <a:tbl>
              <a:tblPr/>
              <a:tblGrid>
                <a:gridCol w="1180914"/>
                <a:gridCol w="1676606"/>
              </a:tblGrid>
              <a:tr h="38100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Sector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Inversión Ejecutada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Carreteras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2,643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Puertos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Aeropuertos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Ferrocarriles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3,476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3 Marcador de contenido"/>
          <p:cNvSpPr>
            <a:spLocks noGrp="1"/>
          </p:cNvSpPr>
          <p:nvPr>
            <p:ph sz="half" idx="2"/>
          </p:nvPr>
        </p:nvSpPr>
        <p:spPr>
          <a:xfrm>
            <a:off x="428597" y="1643050"/>
            <a:ext cx="2857520" cy="522288"/>
          </a:xfrm>
        </p:spPr>
        <p:txBody>
          <a:bodyPr>
            <a:normAutofit/>
          </a:bodyPr>
          <a:lstStyle/>
          <a:p>
            <a:r>
              <a:rPr lang="es-ES" sz="1200" dirty="0" smtClean="0"/>
              <a:t>Inversión </a:t>
            </a:r>
            <a:r>
              <a:rPr lang="es-ES" sz="1200" dirty="0"/>
              <a:t>Ejecutada (2003 - abril 2012)</a:t>
            </a:r>
          </a:p>
          <a:p>
            <a:r>
              <a:rPr lang="es-ES" sz="1200" b="0" dirty="0" smtClean="0"/>
              <a:t>(US$ Millones)</a:t>
            </a:r>
            <a:endParaRPr lang="es-E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 idx="4294967295"/>
          </p:nvPr>
        </p:nvSpPr>
        <p:spPr>
          <a:xfrm>
            <a:off x="1476375" y="260350"/>
            <a:ext cx="7667625" cy="574675"/>
          </a:xfrm>
        </p:spPr>
        <p:txBody>
          <a:bodyPr/>
          <a:lstStyle/>
          <a:p>
            <a:r>
              <a:rPr lang="es-ES" sz="2400" dirty="0" smtClean="0">
                <a:solidFill>
                  <a:schemeClr val="bg1"/>
                </a:solidFill>
              </a:rPr>
              <a:t>y la inversión pública también mostró dinamismo</a:t>
            </a:r>
          </a:p>
        </p:txBody>
      </p:sp>
      <p:sp>
        <p:nvSpPr>
          <p:cNvPr id="50179" name="5 Marcador de número de diapositiva"/>
          <p:cNvSpPr txBox="1">
            <a:spLocks noGrp="1"/>
          </p:cNvSpPr>
          <p:nvPr/>
        </p:nvSpPr>
        <p:spPr bwMode="auto">
          <a:xfrm>
            <a:off x="4211638" y="6661150"/>
            <a:ext cx="4667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F8A6F7-038E-4EA1-8FD6-9C5469F8112D}" type="slidenum">
              <a:rPr lang="es-PE" sz="1000" b="1">
                <a:latin typeface="Arial" charset="0"/>
                <a:cs typeface="Arial" charset="0"/>
              </a:rPr>
              <a:pPr algn="r"/>
              <a:t>9</a:t>
            </a:fld>
            <a:endParaRPr lang="es-PE" sz="1000" b="1" dirty="0">
              <a:latin typeface="Arial" charset="0"/>
              <a:cs typeface="Arial" charset="0"/>
            </a:endParaRPr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2772370" y="1268760"/>
            <a:ext cx="3738047" cy="45902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PE" sz="1600" b="1" dirty="0" smtClean="0"/>
              <a:t>Crecimiento de la Inversión Pública</a:t>
            </a:r>
          </a:p>
          <a:p>
            <a:pPr algn="ctr"/>
            <a:r>
              <a:rPr lang="es-PE" sz="1600" dirty="0" smtClean="0"/>
              <a:t>2005 - 2011</a:t>
            </a:r>
          </a:p>
        </p:txBody>
      </p:sp>
      <p:graphicFrame>
        <p:nvGraphicFramePr>
          <p:cNvPr id="14" name="1 Gráfico"/>
          <p:cNvGraphicFramePr/>
          <p:nvPr/>
        </p:nvGraphicFramePr>
        <p:xfrm>
          <a:off x="2160810" y="1697385"/>
          <a:ext cx="4859462" cy="3243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55576" y="5103424"/>
            <a:ext cx="8043081" cy="127790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63538" indent="-363538" algn="just">
              <a:buFont typeface="Wingdings" pitchFamily="2" charset="2"/>
              <a:buChar char="ü"/>
              <a:tabLst>
                <a:tab pos="892175" algn="l"/>
              </a:tabLst>
              <a:defRPr/>
            </a:pPr>
            <a:r>
              <a:rPr lang="es-PE" sz="1800" dirty="0" smtClean="0">
                <a:cs typeface="Arial" pitchFamily="34" charset="0"/>
              </a:rPr>
              <a:t>Entre 2005 y 2011, el presupuesto de inversión pública se multiplicó 5,7 veces y su ejecución 5,4 veces. </a:t>
            </a:r>
          </a:p>
          <a:p>
            <a:pPr marL="363538" indent="-363538" algn="just">
              <a:buFont typeface="Wingdings" pitchFamily="2" charset="2"/>
              <a:buChar char="ü"/>
              <a:tabLst>
                <a:tab pos="892175" algn="l"/>
              </a:tabLst>
              <a:defRPr/>
            </a:pPr>
            <a:r>
              <a:rPr lang="es-PE" sz="1800" dirty="0" smtClean="0">
                <a:cs typeface="Arial" pitchFamily="34" charset="0"/>
              </a:rPr>
              <a:t>En el primer trimestre del 2012</a:t>
            </a:r>
            <a:r>
              <a:rPr lang="es-ES" sz="1800" dirty="0" smtClean="0">
                <a:cs typeface="Arial" pitchFamily="34" charset="0"/>
              </a:rPr>
              <a:t>, la inversión publica creció 45% respecto al 2011 y 23% sobre el 2010. </a:t>
            </a:r>
            <a:endParaRPr lang="es-PE" sz="180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9525">
          <a:noFill/>
          <a:miter lim="800000"/>
          <a:headEnd/>
          <a:tailEnd/>
        </a:ln>
      </a:spPr>
      <a:bodyPr anchor="ctr"/>
      <a:lstStyle>
        <a:defPPr algn="ctr">
          <a:buFontTx/>
          <a:buNone/>
          <a:defRPr sz="1400" b="1" dirty="0" err="1" smtClean="0"/>
        </a:defPPr>
      </a:lstStyle>
    </a:spDef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anchor="ctr" anchorCtr="0" compatLnSpc="1">
        <a:prstTxWarp prst="textNoShape">
          <a:avLst/>
        </a:prstTxWarp>
        <a:noAutofit/>
      </a:bodyPr>
      <a:lstStyle>
        <a:defPPr>
          <a:spcBef>
            <a:spcPct val="50000"/>
          </a:spcBef>
          <a:defRPr b="1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19026</TotalTime>
  <Words>2215</Words>
  <Application>Microsoft Office PowerPoint</Application>
  <PresentationFormat>Presentación en pantalla (4:3)</PresentationFormat>
  <Paragraphs>438</Paragraphs>
  <Slides>43</Slides>
  <Notes>33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5" baseType="lpstr">
      <vt:lpstr>Tema de Office</vt:lpstr>
      <vt:lpstr>CorelDRAW</vt:lpstr>
      <vt:lpstr>Planificación e Inversión en Infraestructura </vt:lpstr>
      <vt:lpstr>PERU: UN DESTINO atractivo PARA LAS INVERSIONES</vt:lpstr>
      <vt:lpstr>En los últimos años, Perú se encuentra entre las economías de más rápido crecimiento …</vt:lpstr>
      <vt:lpstr>Durante los próximos años, Perú crecerá alrededor    de 6% - 6,5% por año</vt:lpstr>
      <vt:lpstr>… y para el 2020, Perú superará a sus pares regionales </vt:lpstr>
      <vt:lpstr>La inversión privada es el principal motor de este crecimiento</vt:lpstr>
      <vt:lpstr>Para mantener el crecimiento y hacerlo sostenible,    es necesario invertir en infraestructura </vt:lpstr>
      <vt:lpstr>Durante los últimos años, la inversión privada en infraestructura ha crecido de manera importante </vt:lpstr>
      <vt:lpstr>y la inversión pública también mostró dinamismo</vt:lpstr>
      <vt:lpstr>… beneficiando a la población</vt:lpstr>
      <vt:lpstr>… beneficiando a la población</vt:lpstr>
      <vt:lpstr>Pero aún existe una brecha muy importante que  atender en diversos sectores</vt:lpstr>
      <vt:lpstr>y la necesidad de mejorar la calidad de nuestra infraestructura</vt:lpstr>
      <vt:lpstr>El Estado está comprometido en fomentar la inversión  en infraestructura </vt:lpstr>
      <vt:lpstr>priorizando a la población más vulnerable del país</vt:lpstr>
      <vt:lpstr>priorizando a la población más vulnerable del país</vt:lpstr>
      <vt:lpstr>para lograr su inclusión, propiciándose así un mejor clima para la inversión </vt:lpstr>
      <vt:lpstr>EL SISTEMA NACIONAL DE INVERSIÓN PÚBLICA  (SNIP)</vt:lpstr>
      <vt:lpstr>El SNIP permite optimizar el uso de los Recursos Públicos destinados a la inversión</vt:lpstr>
      <vt:lpstr>El SNIP permite optimizar el uso de los Recursos Públicos destinados a la inversión</vt:lpstr>
      <vt:lpstr>… y busca que los proyectos públicos tengan relevancia, eficiencia y viabilidad</vt:lpstr>
      <vt:lpstr>Las responsabilidades del SNIP han sido delegadas en todos los niveles del Gobierno </vt:lpstr>
      <vt:lpstr>El Sistema opera a través de un conjunto de actores </vt:lpstr>
      <vt:lpstr>El SNIP abarca las tres fases del ciclo de un Proyecto de Inversión</vt:lpstr>
      <vt:lpstr>Los proyectos declarados viables son rentables socialmente, sostenibles y alineados </vt:lpstr>
      <vt:lpstr>Algunas cifras del SNIP</vt:lpstr>
      <vt:lpstr>Algunas cifras del SNIP</vt:lpstr>
      <vt:lpstr>LAS ASOCIACIONES PUBLICO PRIVADAS (APP)   PUBLIC – private PartnershipS</vt:lpstr>
      <vt:lpstr>El marco legal peruano establece que …</vt:lpstr>
      <vt:lpstr>El marco legal peruano establece que …</vt:lpstr>
      <vt:lpstr>… abarcando un conjunto de infraestructura y servicios públicos como</vt:lpstr>
      <vt:lpstr>… y bajo diversas modalidades de asociación</vt:lpstr>
      <vt:lpstr>De acuerdo a la capacidad para auto financiarse, se clasifican como:</vt:lpstr>
      <vt:lpstr>… y que son clasificadas según lo siguiente:</vt:lpstr>
      <vt:lpstr>Principales actores y roles</vt:lpstr>
      <vt:lpstr>Principales actores y roles</vt:lpstr>
      <vt:lpstr>Cronograma de un proceso APP</vt:lpstr>
      <vt:lpstr>Sobre las Iniciativas Privadas</vt:lpstr>
      <vt:lpstr>Sobre las Iniciativas Privadas</vt:lpstr>
      <vt:lpstr>Algunas reflexiones finales</vt:lpstr>
      <vt:lpstr>Hacia el 2050, el Perú podría estar entre las 30 mayores economías del mundo</vt:lpstr>
      <vt:lpstr>… para contribuir a este objetivo, el Gobierno tiene una agenda de trabajo que desarrollar</vt:lpstr>
      <vt:lpstr>Muchas gracias</vt:lpstr>
    </vt:vector>
  </TitlesOfParts>
  <Company>DGAES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lbasombrio</dc:creator>
  <cp:lastModifiedBy>monica</cp:lastModifiedBy>
  <cp:revision>2353</cp:revision>
  <dcterms:created xsi:type="dcterms:W3CDTF">2010-12-17T15:13:28Z</dcterms:created>
  <dcterms:modified xsi:type="dcterms:W3CDTF">2012-06-25T12:58:27Z</dcterms:modified>
</cp:coreProperties>
</file>